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309" r:id="rId3"/>
    <p:sldId id="258" r:id="rId4"/>
    <p:sldId id="289" r:id="rId5"/>
    <p:sldId id="281" r:id="rId6"/>
    <p:sldId id="290" r:id="rId7"/>
    <p:sldId id="308" r:id="rId8"/>
    <p:sldId id="275" r:id="rId9"/>
    <p:sldId id="260" r:id="rId10"/>
    <p:sldId id="261" r:id="rId11"/>
    <p:sldId id="264" r:id="rId12"/>
    <p:sldId id="307" r:id="rId13"/>
    <p:sldId id="286" r:id="rId14"/>
    <p:sldId id="299" r:id="rId15"/>
    <p:sldId id="306" r:id="rId16"/>
    <p:sldId id="265" r:id="rId17"/>
    <p:sldId id="298" r:id="rId18"/>
    <p:sldId id="296" r:id="rId19"/>
    <p:sldId id="267" r:id="rId20"/>
    <p:sldId id="297" r:id="rId21"/>
    <p:sldId id="304" r:id="rId22"/>
    <p:sldId id="269" r:id="rId23"/>
    <p:sldId id="305" r:id="rId24"/>
    <p:sldId id="268" r:id="rId25"/>
    <p:sldId id="279" r:id="rId26"/>
    <p:sldId id="270" r:id="rId27"/>
    <p:sldId id="311" r:id="rId28"/>
    <p:sldId id="310" r:id="rId29"/>
    <p:sldId id="293" r:id="rId30"/>
    <p:sldId id="31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EA49017-DEA0-443F-BDC5-26ACB92AF1C0}">
          <p14:sldIdLst>
            <p14:sldId id="256"/>
          </p14:sldIdLst>
        </p14:section>
        <p14:section name="현황" id="{24E31C3D-0079-496C-8B27-67E5305C62C4}">
          <p14:sldIdLst>
            <p14:sldId id="309"/>
            <p14:sldId id="258"/>
            <p14:sldId id="289"/>
            <p14:sldId id="281"/>
            <p14:sldId id="290"/>
          </p14:sldIdLst>
        </p14:section>
        <p14:section name="팀목표" id="{EE4A548D-C8DD-45E3-99D5-F28BA31346B3}">
          <p14:sldIdLst>
            <p14:sldId id="308"/>
            <p14:sldId id="275"/>
            <p14:sldId id="260"/>
            <p14:sldId id="261"/>
            <p14:sldId id="264"/>
          </p14:sldIdLst>
        </p14:section>
        <p14:section name="조직체계" id="{07538DC3-0E1F-4F6B-9268-5AE10F5E3BC6}">
          <p14:sldIdLst>
            <p14:sldId id="307"/>
            <p14:sldId id="286"/>
            <p14:sldId id="299"/>
          </p14:sldIdLst>
        </p14:section>
        <p14:section name="운영 프로세스" id="{3D25B1DF-AD72-4C12-8DA7-7081D05456EB}">
          <p14:sldIdLst>
            <p14:sldId id="306"/>
            <p14:sldId id="265"/>
            <p14:sldId id="298"/>
            <p14:sldId id="296"/>
            <p14:sldId id="267"/>
            <p14:sldId id="297"/>
            <p14:sldId id="304"/>
            <p14:sldId id="269"/>
          </p14:sldIdLst>
        </p14:section>
        <p14:section name="기타사항" id="{F43D574F-0378-4AA8-A190-5B0B95150311}">
          <p14:sldIdLst>
            <p14:sldId id="305"/>
            <p14:sldId id="268"/>
            <p14:sldId id="279"/>
            <p14:sldId id="270"/>
            <p14:sldId id="311"/>
            <p14:sldId id="310"/>
            <p14:sldId id="293"/>
            <p14:sldId id="313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상혁" initials="문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A0C"/>
    <a:srgbClr val="80C72B"/>
    <a:srgbClr val="456B17"/>
    <a:srgbClr val="212C0E"/>
    <a:srgbClr val="5D7C26"/>
    <a:srgbClr val="B6D77B"/>
    <a:srgbClr val="00153E"/>
    <a:srgbClr val="003DB8"/>
    <a:srgbClr val="71A0FF"/>
    <a:srgbClr val="296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75965" autoAdjust="0"/>
  </p:normalViewPr>
  <p:slideViewPr>
    <p:cSldViewPr snapToGrid="0">
      <p:cViewPr varScale="1">
        <p:scale>
          <a:sx n="120" d="100"/>
          <a:sy n="120" d="100"/>
        </p:scale>
        <p:origin x="-120" y="-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DAAAEB-3173-46EC-BB2A-E71A9004D1E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473FBF4-70EA-4D12-BA4E-D64A63C1F7F5}">
      <dgm:prSet custT="1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</dgm:spPr>
      <dgm:t>
        <a:bodyPr/>
        <a:lstStyle/>
        <a:p>
          <a:pPr latinLnBrk="1"/>
          <a:r>
            <a:rPr lang="ko-KR" altLang="en-US" sz="1600" b="1" cap="none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팀장</a:t>
          </a:r>
          <a:endParaRPr lang="en-US" altLang="ko-KR" sz="1600" b="1" cap="none" dirty="0" smtClean="0">
            <a:ln>
              <a:noFill/>
            </a:ln>
            <a:latin typeface="새굴림" panose="02030600000101010101" pitchFamily="18" charset="-127"/>
            <a:ea typeface="새굴림" panose="02030600000101010101" pitchFamily="18" charset="-127"/>
            <a:cs typeface="Microsoft Sans Serif" panose="020B0604020202020204" pitchFamily="34" charset="0"/>
          </a:endParaRPr>
        </a:p>
      </dgm:t>
    </dgm:pt>
    <dgm:pt modelId="{7817D2AB-B3FB-4D8A-835F-789DB521C42B}" type="parTrans" cxnId="{3523526B-B08E-4CE8-B69F-211A937EA75D}">
      <dgm:prSet/>
      <dgm:spPr/>
      <dgm:t>
        <a:bodyPr/>
        <a:lstStyle/>
        <a:p>
          <a:pPr latinLnBrk="1"/>
          <a:endParaRPr lang="ko-KR" altLang="en-US"/>
        </a:p>
      </dgm:t>
    </dgm:pt>
    <dgm:pt modelId="{A67BB795-FBC5-4CB8-8143-7D02D2005038}" type="sibTrans" cxnId="{3523526B-B08E-4CE8-B69F-211A937EA75D}">
      <dgm:prSet/>
      <dgm:spPr/>
      <dgm:t>
        <a:bodyPr/>
        <a:lstStyle/>
        <a:p>
          <a:pPr latinLnBrk="1"/>
          <a:endParaRPr lang="ko-KR" altLang="en-US"/>
        </a:p>
      </dgm:t>
    </dgm:pt>
    <dgm:pt modelId="{E489C252-59B2-46A4-9D69-D669E20ED6A1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역할 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-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팀 운영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 /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관리 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/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인사 등 모든 팀 업무의 책임자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7CF31C39-96C3-45D5-866C-7442845966D4}" type="parTrans" cxnId="{0AFBAD08-7EA9-4C0F-A7AA-A43F65100454}">
      <dgm:prSet/>
      <dgm:spPr/>
      <dgm:t>
        <a:bodyPr/>
        <a:lstStyle/>
        <a:p>
          <a:pPr latinLnBrk="1"/>
          <a:endParaRPr lang="ko-KR" altLang="en-US"/>
        </a:p>
      </dgm:t>
    </dgm:pt>
    <dgm:pt modelId="{ACAEA9E5-3A9F-419F-8B7B-3C18FED4427B}" type="sibTrans" cxnId="{0AFBAD08-7EA9-4C0F-A7AA-A43F65100454}">
      <dgm:prSet/>
      <dgm:spPr/>
      <dgm:t>
        <a:bodyPr/>
        <a:lstStyle/>
        <a:p>
          <a:pPr latinLnBrk="1"/>
          <a:endParaRPr lang="ko-KR" altLang="en-US"/>
        </a:p>
      </dgm:t>
    </dgm:pt>
    <dgm:pt modelId="{9EDE387B-45C7-40C7-B519-02245CC4758D}">
      <dgm:prSet custT="1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</dgm:spPr>
      <dgm:t>
        <a:bodyPr/>
        <a:lstStyle/>
        <a:p>
          <a:pPr latinLnBrk="1"/>
          <a:r>
            <a:rPr lang="ko-KR" altLang="en-US" sz="1600" b="1" cap="none" dirty="0" err="1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파트장</a:t>
          </a:r>
          <a:endParaRPr lang="en-US" altLang="ko-KR" sz="1600" b="1" cap="none" dirty="0" smtClean="0">
            <a:ln>
              <a:noFill/>
            </a:ln>
            <a:latin typeface="새굴림" panose="02030600000101010101" pitchFamily="18" charset="-127"/>
            <a:ea typeface="새굴림" panose="02030600000101010101" pitchFamily="18" charset="-127"/>
            <a:cs typeface="Microsoft Sans Serif" panose="020B0604020202020204" pitchFamily="34" charset="0"/>
          </a:endParaRPr>
        </a:p>
      </dgm:t>
    </dgm:pt>
    <dgm:pt modelId="{41469A37-1169-4324-8991-57E93F720E5C}" type="parTrans" cxnId="{99E9DB8C-703A-4D25-BBF0-DC77D9547706}">
      <dgm:prSet/>
      <dgm:spPr/>
      <dgm:t>
        <a:bodyPr/>
        <a:lstStyle/>
        <a:p>
          <a:pPr latinLnBrk="1"/>
          <a:endParaRPr lang="ko-KR" altLang="en-US"/>
        </a:p>
      </dgm:t>
    </dgm:pt>
    <dgm:pt modelId="{9DDE3773-A175-47F4-B019-C4CAC8488D7F}" type="sibTrans" cxnId="{99E9DB8C-703A-4D25-BBF0-DC77D9547706}">
      <dgm:prSet/>
      <dgm:spPr/>
      <dgm:t>
        <a:bodyPr/>
        <a:lstStyle/>
        <a:p>
          <a:pPr latinLnBrk="1"/>
          <a:endParaRPr lang="ko-KR" altLang="en-US"/>
        </a:p>
      </dgm:t>
    </dgm:pt>
    <dgm:pt modelId="{23A8CB35-13A4-4EDB-9972-51FB1BBA0DED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역할 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-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파트 운영 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/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개발 관리 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/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파트의 대표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1065C705-3121-4EF6-A79A-18255CB462A8}" type="parTrans" cxnId="{765136C1-8A64-4E80-9B13-AFFD57492792}">
      <dgm:prSet/>
      <dgm:spPr/>
      <dgm:t>
        <a:bodyPr/>
        <a:lstStyle/>
        <a:p>
          <a:pPr latinLnBrk="1"/>
          <a:endParaRPr lang="ko-KR" altLang="en-US"/>
        </a:p>
      </dgm:t>
    </dgm:pt>
    <dgm:pt modelId="{CA6AB3F4-ACD5-4D54-B14C-DB405A8D5D53}" type="sibTrans" cxnId="{765136C1-8A64-4E80-9B13-AFFD57492792}">
      <dgm:prSet/>
      <dgm:spPr/>
      <dgm:t>
        <a:bodyPr/>
        <a:lstStyle/>
        <a:p>
          <a:pPr latinLnBrk="1"/>
          <a:endParaRPr lang="ko-KR" altLang="en-US"/>
        </a:p>
      </dgm:t>
    </dgm:pt>
    <dgm:pt modelId="{DEFACE75-1B71-4F9C-8CE6-CBDD7DE4AD15}">
      <dgm:prSet custT="1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</dgm:spPr>
      <dgm:t>
        <a:bodyPr/>
        <a:lstStyle/>
        <a:p>
          <a:pPr latinLnBrk="1"/>
          <a:r>
            <a:rPr lang="ko-KR" altLang="en-US" sz="1600" b="1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선임</a:t>
          </a:r>
          <a:endParaRPr lang="en-US" altLang="ko-KR" sz="1600" b="1" cap="none" dirty="0" smtClean="0">
            <a:ln>
              <a:noFill/>
            </a:ln>
            <a:latin typeface="새굴림" panose="02030600000101010101" pitchFamily="18" charset="-127"/>
            <a:ea typeface="새굴림" panose="02030600000101010101" pitchFamily="18" charset="-127"/>
            <a:cs typeface="Microsoft Sans Serif" panose="020B0604020202020204" pitchFamily="34" charset="0"/>
          </a:endParaRPr>
        </a:p>
      </dgm:t>
    </dgm:pt>
    <dgm:pt modelId="{A4792F5D-CB04-4FC4-8A77-4DD423F5E56A}" type="parTrans" cxnId="{15DE2E86-276E-4F3E-B1F5-B070971873AB}">
      <dgm:prSet/>
      <dgm:spPr/>
      <dgm:t>
        <a:bodyPr/>
        <a:lstStyle/>
        <a:p>
          <a:pPr latinLnBrk="1"/>
          <a:endParaRPr lang="ko-KR" altLang="en-US"/>
        </a:p>
      </dgm:t>
    </dgm:pt>
    <dgm:pt modelId="{0FCDF4A4-A23F-4033-9DD2-615E65C16061}" type="sibTrans" cxnId="{15DE2E86-276E-4F3E-B1F5-B070971873AB}">
      <dgm:prSet/>
      <dgm:spPr/>
      <dgm:t>
        <a:bodyPr/>
        <a:lstStyle/>
        <a:p>
          <a:pPr latinLnBrk="1"/>
          <a:endParaRPr lang="ko-KR" altLang="en-US"/>
        </a:p>
      </dgm:t>
    </dgm:pt>
    <dgm:pt modelId="{987867A3-9E6A-4103-B56D-BE2FC646AA4D}">
      <dgm:prSet custT="1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</dgm:spPr>
      <dgm:t>
        <a:bodyPr/>
        <a:lstStyle/>
        <a:p>
          <a:pPr latinLnBrk="1"/>
          <a:r>
            <a:rPr lang="ko-KR" altLang="en-US" sz="1600" b="1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전임</a:t>
          </a:r>
          <a:r>
            <a:rPr lang="en-US" altLang="ko-KR" sz="1600" b="1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(</a:t>
          </a:r>
          <a:r>
            <a:rPr lang="ko-KR" altLang="en-US" sz="1600" b="1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급</a:t>
          </a:r>
          <a:r>
            <a:rPr lang="en-US" altLang="ko-KR" sz="1600" b="1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)</a:t>
          </a:r>
        </a:p>
      </dgm:t>
    </dgm:pt>
    <dgm:pt modelId="{ADC667FD-B3D4-4829-BD19-56705A0D42F8}" type="parTrans" cxnId="{E1FB2F6F-6737-4EC7-AF6E-B8583BEB8B90}">
      <dgm:prSet/>
      <dgm:spPr/>
      <dgm:t>
        <a:bodyPr/>
        <a:lstStyle/>
        <a:p>
          <a:pPr latinLnBrk="1"/>
          <a:endParaRPr lang="ko-KR" altLang="en-US"/>
        </a:p>
      </dgm:t>
    </dgm:pt>
    <dgm:pt modelId="{0BD4EF81-1230-41D4-8C12-F5539CE0E186}" type="sibTrans" cxnId="{E1FB2F6F-6737-4EC7-AF6E-B8583BEB8B90}">
      <dgm:prSet/>
      <dgm:spPr/>
      <dgm:t>
        <a:bodyPr/>
        <a:lstStyle/>
        <a:p>
          <a:pPr latinLnBrk="1"/>
          <a:endParaRPr lang="ko-KR" altLang="en-US"/>
        </a:p>
      </dgm:t>
    </dgm:pt>
    <dgm:pt modelId="{BA40A419-0E07-4E85-9C5C-E13E8C3DCFD7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그룹의 리드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4F989B32-A86A-4896-AF6D-E86D67154479}" type="parTrans" cxnId="{4692CA56-3DE9-4EFA-9D22-96710EAA139E}">
      <dgm:prSet/>
      <dgm:spPr/>
      <dgm:t>
        <a:bodyPr/>
        <a:lstStyle/>
        <a:p>
          <a:pPr latinLnBrk="1"/>
          <a:endParaRPr lang="ko-KR" altLang="en-US"/>
        </a:p>
      </dgm:t>
    </dgm:pt>
    <dgm:pt modelId="{6A7081F7-E344-4732-AB59-64FBACF9025B}" type="sibTrans" cxnId="{4692CA56-3DE9-4EFA-9D22-96710EAA139E}">
      <dgm:prSet/>
      <dgm:spPr/>
      <dgm:t>
        <a:bodyPr/>
        <a:lstStyle/>
        <a:p>
          <a:pPr latinLnBrk="1"/>
          <a:endParaRPr lang="ko-KR" altLang="en-US"/>
        </a:p>
      </dgm:t>
    </dgm:pt>
    <dgm:pt modelId="{654F5C09-6A4C-444F-8326-B4554A44FB28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혼자서도 잘해요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706AE6FF-DDD9-467F-A9FD-B732792FA012}" type="parTrans" cxnId="{B5B77D59-954A-44CF-9FE3-F6B8454A9B9B}">
      <dgm:prSet/>
      <dgm:spPr/>
      <dgm:t>
        <a:bodyPr/>
        <a:lstStyle/>
        <a:p>
          <a:pPr latinLnBrk="1"/>
          <a:endParaRPr lang="ko-KR" altLang="en-US"/>
        </a:p>
      </dgm:t>
    </dgm:pt>
    <dgm:pt modelId="{43AA4DD9-2747-4387-B2CC-FFBE8C23DA1D}" type="sibTrans" cxnId="{B5B77D59-954A-44CF-9FE3-F6B8454A9B9B}">
      <dgm:prSet/>
      <dgm:spPr/>
      <dgm:t>
        <a:bodyPr/>
        <a:lstStyle/>
        <a:p>
          <a:pPr latinLnBrk="1"/>
          <a:endParaRPr lang="ko-KR" altLang="en-US"/>
        </a:p>
      </dgm:t>
    </dgm:pt>
    <dgm:pt modelId="{F437100E-E4F0-48DC-A697-6847ADD0A1DD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주요 업무 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-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문제를 선별하고 방침을 정하는 것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89FD637A-864D-4CED-93DC-0982A7E56C96}" type="parTrans" cxnId="{D94C324D-A415-45F5-8CAC-C1A0D4EB8948}">
      <dgm:prSet/>
      <dgm:spPr/>
      <dgm:t>
        <a:bodyPr/>
        <a:lstStyle/>
        <a:p>
          <a:pPr latinLnBrk="1"/>
          <a:endParaRPr lang="ko-KR" altLang="en-US"/>
        </a:p>
      </dgm:t>
    </dgm:pt>
    <dgm:pt modelId="{4638F483-A62C-44B7-82D4-AAF7B7E22BA2}" type="sibTrans" cxnId="{D94C324D-A415-45F5-8CAC-C1A0D4EB8948}">
      <dgm:prSet/>
      <dgm:spPr/>
      <dgm:t>
        <a:bodyPr/>
        <a:lstStyle/>
        <a:p>
          <a:pPr latinLnBrk="1"/>
          <a:endParaRPr lang="ko-KR" altLang="en-US"/>
        </a:p>
      </dgm:t>
    </dgm:pt>
    <dgm:pt modelId="{BE0E7EB8-97FB-44E9-B9D3-7E4CEB3113A8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팀의 서브 리더 이자 행정수반 이자 지역구 대표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15C35514-565B-42A7-9688-D9DF468367D3}" type="parTrans" cxnId="{D8E95CF3-5DE6-4C8E-9522-DC497BF70351}">
      <dgm:prSet/>
      <dgm:spPr/>
      <dgm:t>
        <a:bodyPr/>
        <a:lstStyle/>
        <a:p>
          <a:pPr latinLnBrk="1"/>
          <a:endParaRPr lang="ko-KR" altLang="en-US"/>
        </a:p>
      </dgm:t>
    </dgm:pt>
    <dgm:pt modelId="{B3B95641-B99F-4417-8A73-1057AB02CB99}" type="sibTrans" cxnId="{D8E95CF3-5DE6-4C8E-9522-DC497BF70351}">
      <dgm:prSet/>
      <dgm:spPr/>
      <dgm:t>
        <a:bodyPr/>
        <a:lstStyle/>
        <a:p>
          <a:pPr latinLnBrk="1"/>
          <a:endParaRPr lang="ko-KR" altLang="en-US"/>
        </a:p>
      </dgm:t>
    </dgm:pt>
    <dgm:pt modelId="{E07965DC-313F-444A-95C1-6B606E5876EC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팀의 문화를 만들어가는 역할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BDBE8BAD-0D31-4C5A-BBDD-870F6F28CB27}" type="parTrans" cxnId="{86EA44CB-938E-4486-A400-2EF944F1D14B}">
      <dgm:prSet/>
      <dgm:spPr/>
      <dgm:t>
        <a:bodyPr/>
        <a:lstStyle/>
        <a:p>
          <a:pPr latinLnBrk="1"/>
          <a:endParaRPr lang="ko-KR" altLang="en-US"/>
        </a:p>
      </dgm:t>
    </dgm:pt>
    <dgm:pt modelId="{6D19F7AC-D015-4F1F-A8EB-2E99C2689434}" type="sibTrans" cxnId="{86EA44CB-938E-4486-A400-2EF944F1D14B}">
      <dgm:prSet/>
      <dgm:spPr/>
      <dgm:t>
        <a:bodyPr/>
        <a:lstStyle/>
        <a:p>
          <a:pPr latinLnBrk="1"/>
          <a:endParaRPr lang="ko-KR" altLang="en-US"/>
        </a:p>
      </dgm:t>
    </dgm:pt>
    <dgm:pt modelId="{2DAFB949-B662-43A7-A2F6-9940C6EAC4E6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사안에 대한 태도를 분명히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.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여론의 스피커 역할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AE62ADDD-DAD2-47BB-933C-B54AAF6553F1}" type="parTrans" cxnId="{78E36781-AF1F-4BAC-80D4-BDF376ECDFFE}">
      <dgm:prSet/>
      <dgm:spPr/>
      <dgm:t>
        <a:bodyPr/>
        <a:lstStyle/>
        <a:p>
          <a:pPr latinLnBrk="1"/>
          <a:endParaRPr lang="ko-KR" altLang="en-US"/>
        </a:p>
      </dgm:t>
    </dgm:pt>
    <dgm:pt modelId="{145B0419-D8A3-4B7C-A572-3141F8CD099D}" type="sibTrans" cxnId="{78E36781-AF1F-4BAC-80D4-BDF376ECDFFE}">
      <dgm:prSet/>
      <dgm:spPr/>
      <dgm:t>
        <a:bodyPr/>
        <a:lstStyle/>
        <a:p>
          <a:pPr latinLnBrk="1"/>
          <a:endParaRPr lang="ko-KR" altLang="en-US"/>
        </a:p>
      </dgm:t>
    </dgm:pt>
    <dgm:pt modelId="{A50E4878-A7CF-4611-9F57-D530DAD2D28F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주요업무 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–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실무관리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cap="none" dirty="0" err="1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개발리딩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여론 수렴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인력 관리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인사평가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스케줄 관리</a:t>
          </a:r>
          <a:r>
            <a:rPr lang="en-US" altLang="ko-KR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…</a:t>
          </a:r>
        </a:p>
      </dgm:t>
    </dgm:pt>
    <dgm:pt modelId="{5EF84625-42A1-4E7F-AEC5-5A2ACD6CD7E2}" type="parTrans" cxnId="{95039C38-6B56-41EC-A69F-EA03DFBC0328}">
      <dgm:prSet/>
      <dgm:spPr/>
      <dgm:t>
        <a:bodyPr/>
        <a:lstStyle/>
        <a:p>
          <a:pPr latinLnBrk="1"/>
          <a:endParaRPr lang="ko-KR" altLang="en-US"/>
        </a:p>
      </dgm:t>
    </dgm:pt>
    <dgm:pt modelId="{7DA5D9E7-A0BA-49F5-889B-08CDFC17F52F}" type="sibTrans" cxnId="{95039C38-6B56-41EC-A69F-EA03DFBC0328}">
      <dgm:prSet/>
      <dgm:spPr/>
      <dgm:t>
        <a:bodyPr/>
        <a:lstStyle/>
        <a:p>
          <a:pPr latinLnBrk="1"/>
          <a:endParaRPr lang="ko-KR" altLang="en-US"/>
        </a:p>
      </dgm:t>
    </dgm:pt>
    <dgm:pt modelId="{782B6E78-B4A8-40AF-B6E1-B546086C813F}">
      <dgm:prSet custT="1"/>
      <dgm:sp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</dgm:spPr>
      <dgm:t>
        <a:bodyPr/>
        <a:lstStyle/>
        <a:p>
          <a:pPr latinLnBrk="1"/>
          <a:r>
            <a:rPr lang="ko-KR" altLang="en-US" sz="1600" b="1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신입</a:t>
          </a:r>
          <a:endParaRPr lang="en-US" altLang="ko-KR" sz="1600" b="1" cap="none" dirty="0" smtClean="0">
            <a:ln>
              <a:noFill/>
            </a:ln>
            <a:latin typeface="새굴림" panose="02030600000101010101" pitchFamily="18" charset="-127"/>
            <a:ea typeface="새굴림" panose="02030600000101010101" pitchFamily="18" charset="-127"/>
            <a:cs typeface="Microsoft Sans Serif" panose="020B0604020202020204" pitchFamily="34" charset="0"/>
          </a:endParaRPr>
        </a:p>
      </dgm:t>
    </dgm:pt>
    <dgm:pt modelId="{14C0B3E7-220B-4E69-AB57-770CB73F5BE6}" type="parTrans" cxnId="{505CA887-F0B6-4B68-871C-B7A2697FAF3E}">
      <dgm:prSet/>
      <dgm:spPr/>
      <dgm:t>
        <a:bodyPr/>
        <a:lstStyle/>
        <a:p>
          <a:pPr latinLnBrk="1"/>
          <a:endParaRPr lang="ko-KR" altLang="en-US"/>
        </a:p>
      </dgm:t>
    </dgm:pt>
    <dgm:pt modelId="{5B24F03E-8179-4D05-9287-4D6D2DC57AFA}" type="sibTrans" cxnId="{505CA887-F0B6-4B68-871C-B7A2697FAF3E}">
      <dgm:prSet/>
      <dgm:spPr/>
      <dgm:t>
        <a:bodyPr/>
        <a:lstStyle/>
        <a:p>
          <a:pPr latinLnBrk="1"/>
          <a:endParaRPr lang="ko-KR" altLang="en-US"/>
        </a:p>
      </dgm:t>
    </dgm:pt>
    <dgm:pt modelId="{7D2F87B7-5644-4E4B-9A87-DDCA780F19E8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숨만 잘 쉬어 줘도 고마워요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7D682AD6-59A4-4F5D-BC16-E8AD767D70E2}" type="parTrans" cxnId="{B6FEC1C0-54B1-488B-B38D-A254EA207470}">
      <dgm:prSet/>
      <dgm:spPr/>
      <dgm:t>
        <a:bodyPr/>
        <a:lstStyle/>
        <a:p>
          <a:pPr latinLnBrk="1"/>
          <a:endParaRPr lang="ko-KR" altLang="en-US"/>
        </a:p>
      </dgm:t>
    </dgm:pt>
    <dgm:pt modelId="{58519DBE-C48C-48DF-8892-163AC96B3910}" type="sibTrans" cxnId="{B6FEC1C0-54B1-488B-B38D-A254EA207470}">
      <dgm:prSet/>
      <dgm:spPr/>
      <dgm:t>
        <a:bodyPr/>
        <a:lstStyle/>
        <a:p>
          <a:pPr latinLnBrk="1"/>
          <a:endParaRPr lang="ko-KR" altLang="en-US"/>
        </a:p>
      </dgm:t>
    </dgm:pt>
    <dgm:pt modelId="{D1F62AFF-EFE3-473F-8512-5ADB706FC955}">
      <dgm:prSet/>
      <dgm:spPr/>
      <dgm:t>
        <a:bodyPr/>
        <a:lstStyle/>
        <a:p>
          <a:pPr latinLnBrk="1"/>
          <a:r>
            <a:rPr lang="ko-KR" altLang="en-US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팀의 행동대장</a:t>
          </a:r>
          <a:endParaRPr lang="en-US" altLang="ko-KR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A8D9370E-9090-4C25-9AED-D46C1740D3A8}" type="parTrans" cxnId="{6082C5B1-89DD-487D-8194-3A1E44ECF0DA}">
      <dgm:prSet/>
      <dgm:spPr/>
      <dgm:t>
        <a:bodyPr/>
        <a:lstStyle/>
        <a:p>
          <a:pPr latinLnBrk="1"/>
          <a:endParaRPr lang="ko-KR" altLang="en-US"/>
        </a:p>
      </dgm:t>
    </dgm:pt>
    <dgm:pt modelId="{04B7CA51-A011-413D-B224-E025F0784EB6}" type="sibTrans" cxnId="{6082C5B1-89DD-487D-8194-3A1E44ECF0DA}">
      <dgm:prSet/>
      <dgm:spPr/>
      <dgm:t>
        <a:bodyPr/>
        <a:lstStyle/>
        <a:p>
          <a:pPr latinLnBrk="1"/>
          <a:endParaRPr lang="ko-KR" altLang="en-US"/>
        </a:p>
      </dgm:t>
    </dgm:pt>
    <dgm:pt modelId="{A37B210D-32E1-4571-8677-C95A6ED52AC5}" type="pres">
      <dgm:prSet presAssocID="{EADAAAEB-3173-46EC-BB2A-E71A9004D1E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550407-8C9A-448B-B70E-7DFE46184986}" type="pres">
      <dgm:prSet presAssocID="{C473FBF4-70EA-4D12-BA4E-D64A63C1F7F5}" presName="parentText" presStyleLbl="node1" presStyleIdx="0" presStyleCnt="5" custScaleY="89039" custLinFactNeighborY="-8856">
        <dgm:presLayoutVars>
          <dgm:chMax val="0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448E1776-C413-4FA7-8FA4-4988FA989C78}" type="pres">
      <dgm:prSet presAssocID="{C473FBF4-70EA-4D12-BA4E-D64A63C1F7F5}" presName="childText" presStyleLbl="revTx" presStyleIdx="0" presStyleCnt="5" custLinFactNeighborY="-167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8D8664-2F28-4B6C-9AA6-96C7435691DD}" type="pres">
      <dgm:prSet presAssocID="{9EDE387B-45C7-40C7-B519-02245CC4758D}" presName="parentText" presStyleLbl="node1" presStyleIdx="1" presStyleCnt="5" custScaleY="89039" custLinFactNeighborY="-421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F1099D-A7D1-4534-8A87-B7416AC8E048}" type="pres">
      <dgm:prSet presAssocID="{9EDE387B-45C7-40C7-B519-02245CC4758D}" presName="childText" presStyleLbl="revTx" presStyleIdx="1" presStyleCnt="5" custLinFactNeighborY="-125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43EE8D-27B1-4DBB-83D2-DE63117C3DF3}" type="pres">
      <dgm:prSet presAssocID="{DEFACE75-1B71-4F9C-8CE6-CBDD7DE4AD15}" presName="parentText" presStyleLbl="node1" presStyleIdx="2" presStyleCnt="5" custScaleY="89039" custLinFactNeighborY="-548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3792720-F3DA-4463-ADD6-2BB58774181E}" type="pres">
      <dgm:prSet presAssocID="{DEFACE75-1B71-4F9C-8CE6-CBDD7DE4AD15}" presName="childText" presStyleLbl="revTx" presStyleIdx="2" presStyleCnt="5" custLinFactNeighborX="512" custLinFactNeighborY="-1258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6331F-9229-41D5-9B58-C97E75C3685E}" type="pres">
      <dgm:prSet presAssocID="{987867A3-9E6A-4103-B56D-BE2FC646AA4D}" presName="parentText" presStyleLbl="node1" presStyleIdx="3" presStyleCnt="5" custScaleY="89039" custLinFactNeighborY="-1089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0E2338-0221-4855-9EEF-8C54B8BC24DB}" type="pres">
      <dgm:prSet presAssocID="{987867A3-9E6A-4103-B56D-BE2FC646AA4D}" presName="childText" presStyleLbl="revTx" presStyleIdx="3" presStyleCnt="5" custLinFactNeighborY="-1258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16FEF8-5751-467F-9F6F-C4CDBD0A1CEB}" type="pres">
      <dgm:prSet presAssocID="{782B6E78-B4A8-40AF-B6E1-B546086C813F}" presName="parentText" presStyleLbl="node1" presStyleIdx="4" presStyleCnt="5" custScaleY="89039" custLinFactNeighborY="2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228D62-45BC-4BAE-B1E9-A59F03B759F0}" type="pres">
      <dgm:prSet presAssocID="{782B6E78-B4A8-40AF-B6E1-B546086C813F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DF46600-7988-4EBC-B866-1ED83E28F8C3}" type="presOf" srcId="{2DAFB949-B662-43A7-A2F6-9940C6EAC4E6}" destId="{13792720-F3DA-4463-ADD6-2BB58774181E}" srcOrd="0" destOrd="2" presId="urn:microsoft.com/office/officeart/2005/8/layout/vList2"/>
    <dgm:cxn modelId="{D8E95CF3-5DE6-4C8E-9522-DC497BF70351}" srcId="{9EDE387B-45C7-40C7-B519-02245CC4758D}" destId="{BE0E7EB8-97FB-44E9-B9D3-7E4CEB3113A8}" srcOrd="2" destOrd="0" parTransId="{15C35514-565B-42A7-9688-D9DF468367D3}" sibTransId="{B3B95641-B99F-4417-8A73-1057AB02CB99}"/>
    <dgm:cxn modelId="{99E9DB8C-703A-4D25-BBF0-DC77D9547706}" srcId="{EADAAAEB-3173-46EC-BB2A-E71A9004D1E4}" destId="{9EDE387B-45C7-40C7-B519-02245CC4758D}" srcOrd="1" destOrd="0" parTransId="{41469A37-1169-4324-8991-57E93F720E5C}" sibTransId="{9DDE3773-A175-47F4-B019-C4CAC8488D7F}"/>
    <dgm:cxn modelId="{6082C5B1-89DD-487D-8194-3A1E44ECF0DA}" srcId="{987867A3-9E6A-4103-B56D-BE2FC646AA4D}" destId="{D1F62AFF-EFE3-473F-8512-5ADB706FC955}" srcOrd="1" destOrd="0" parTransId="{A8D9370E-9090-4C25-9AED-D46C1740D3A8}" sibTransId="{04B7CA51-A011-413D-B224-E025F0784EB6}"/>
    <dgm:cxn modelId="{15DE2E86-276E-4F3E-B1F5-B070971873AB}" srcId="{EADAAAEB-3173-46EC-BB2A-E71A9004D1E4}" destId="{DEFACE75-1B71-4F9C-8CE6-CBDD7DE4AD15}" srcOrd="2" destOrd="0" parTransId="{A4792F5D-CB04-4FC4-8A77-4DD423F5E56A}" sibTransId="{0FCDF4A4-A23F-4033-9DD2-615E65C16061}"/>
    <dgm:cxn modelId="{738FD553-0751-4325-AFB2-294CF583D1A9}" type="presOf" srcId="{D1F62AFF-EFE3-473F-8512-5ADB706FC955}" destId="{930E2338-0221-4855-9EEF-8C54B8BC24DB}" srcOrd="0" destOrd="1" presId="urn:microsoft.com/office/officeart/2005/8/layout/vList2"/>
    <dgm:cxn modelId="{2E8EEB2B-3253-46E2-8118-F95A7DDE1763}" type="presOf" srcId="{782B6E78-B4A8-40AF-B6E1-B546086C813F}" destId="{5116FEF8-5751-467F-9F6F-C4CDBD0A1CEB}" srcOrd="0" destOrd="0" presId="urn:microsoft.com/office/officeart/2005/8/layout/vList2"/>
    <dgm:cxn modelId="{765136C1-8A64-4E80-9B13-AFFD57492792}" srcId="{9EDE387B-45C7-40C7-B519-02245CC4758D}" destId="{23A8CB35-13A4-4EDB-9972-51FB1BBA0DED}" srcOrd="0" destOrd="0" parTransId="{1065C705-3121-4EF6-A79A-18255CB462A8}" sibTransId="{CA6AB3F4-ACD5-4D54-B14C-DB405A8D5D53}"/>
    <dgm:cxn modelId="{8985F45E-1F47-4593-9AC7-0370E622F14B}" type="presOf" srcId="{E07965DC-313F-444A-95C1-6B606E5876EC}" destId="{13792720-F3DA-4463-ADD6-2BB58774181E}" srcOrd="0" destOrd="1" presId="urn:microsoft.com/office/officeart/2005/8/layout/vList2"/>
    <dgm:cxn modelId="{505CA887-F0B6-4B68-871C-B7A2697FAF3E}" srcId="{EADAAAEB-3173-46EC-BB2A-E71A9004D1E4}" destId="{782B6E78-B4A8-40AF-B6E1-B546086C813F}" srcOrd="4" destOrd="0" parTransId="{14C0B3E7-220B-4E69-AB57-770CB73F5BE6}" sibTransId="{5B24F03E-8179-4D05-9287-4D6D2DC57AFA}"/>
    <dgm:cxn modelId="{703454C0-69E9-4EF1-90BB-5C851FD101B3}" type="presOf" srcId="{DEFACE75-1B71-4F9C-8CE6-CBDD7DE4AD15}" destId="{4C43EE8D-27B1-4DBB-83D2-DE63117C3DF3}" srcOrd="0" destOrd="0" presId="urn:microsoft.com/office/officeart/2005/8/layout/vList2"/>
    <dgm:cxn modelId="{78E36781-AF1F-4BAC-80D4-BDF376ECDFFE}" srcId="{DEFACE75-1B71-4F9C-8CE6-CBDD7DE4AD15}" destId="{2DAFB949-B662-43A7-A2F6-9940C6EAC4E6}" srcOrd="2" destOrd="0" parTransId="{AE62ADDD-DAD2-47BB-933C-B54AAF6553F1}" sibTransId="{145B0419-D8A3-4B7C-A572-3141F8CD099D}"/>
    <dgm:cxn modelId="{D79054FC-3166-481E-8454-040553431342}" type="presOf" srcId="{E489C252-59B2-46A4-9D69-D669E20ED6A1}" destId="{448E1776-C413-4FA7-8FA4-4988FA989C78}" srcOrd="0" destOrd="0" presId="urn:microsoft.com/office/officeart/2005/8/layout/vList2"/>
    <dgm:cxn modelId="{FCAC24FC-23D9-489C-91A1-E12F3E64D858}" type="presOf" srcId="{C473FBF4-70EA-4D12-BA4E-D64A63C1F7F5}" destId="{59550407-8C9A-448B-B70E-7DFE46184986}" srcOrd="0" destOrd="0" presId="urn:microsoft.com/office/officeart/2005/8/layout/vList2"/>
    <dgm:cxn modelId="{D94C324D-A415-45F5-8CAC-C1A0D4EB8948}" srcId="{C473FBF4-70EA-4D12-BA4E-D64A63C1F7F5}" destId="{F437100E-E4F0-48DC-A697-6847ADD0A1DD}" srcOrd="1" destOrd="0" parTransId="{89FD637A-864D-4CED-93DC-0982A7E56C96}" sibTransId="{4638F483-A62C-44B7-82D4-AAF7B7E22BA2}"/>
    <dgm:cxn modelId="{E137EDE7-39FE-4086-A73A-C1E84D536A3F}" type="presOf" srcId="{BA40A419-0E07-4E85-9C5C-E13E8C3DCFD7}" destId="{13792720-F3DA-4463-ADD6-2BB58774181E}" srcOrd="0" destOrd="0" presId="urn:microsoft.com/office/officeart/2005/8/layout/vList2"/>
    <dgm:cxn modelId="{9CFD9386-2644-427D-8734-63A0AC2B4DEC}" type="presOf" srcId="{9EDE387B-45C7-40C7-B519-02245CC4758D}" destId="{978D8664-2F28-4B6C-9AA6-96C7435691DD}" srcOrd="0" destOrd="0" presId="urn:microsoft.com/office/officeart/2005/8/layout/vList2"/>
    <dgm:cxn modelId="{B5B77D59-954A-44CF-9FE3-F6B8454A9B9B}" srcId="{987867A3-9E6A-4103-B56D-BE2FC646AA4D}" destId="{654F5C09-6A4C-444F-8326-B4554A44FB28}" srcOrd="0" destOrd="0" parTransId="{706AE6FF-DDD9-467F-A9FD-B732792FA012}" sibTransId="{43AA4DD9-2747-4387-B2CC-FFBE8C23DA1D}"/>
    <dgm:cxn modelId="{B85D707A-84BF-48FB-BF46-2C0F5BE32710}" type="presOf" srcId="{7D2F87B7-5644-4E4B-9A87-DDCA780F19E8}" destId="{C1228D62-45BC-4BAE-B1E9-A59F03B759F0}" srcOrd="0" destOrd="0" presId="urn:microsoft.com/office/officeart/2005/8/layout/vList2"/>
    <dgm:cxn modelId="{6909F9E7-D7B0-4486-B21C-1C14235BD0E1}" type="presOf" srcId="{654F5C09-6A4C-444F-8326-B4554A44FB28}" destId="{930E2338-0221-4855-9EEF-8C54B8BC24DB}" srcOrd="0" destOrd="0" presId="urn:microsoft.com/office/officeart/2005/8/layout/vList2"/>
    <dgm:cxn modelId="{3523526B-B08E-4CE8-B69F-211A937EA75D}" srcId="{EADAAAEB-3173-46EC-BB2A-E71A9004D1E4}" destId="{C473FBF4-70EA-4D12-BA4E-D64A63C1F7F5}" srcOrd="0" destOrd="0" parTransId="{7817D2AB-B3FB-4D8A-835F-789DB521C42B}" sibTransId="{A67BB795-FBC5-4CB8-8143-7D02D2005038}"/>
    <dgm:cxn modelId="{4692CA56-3DE9-4EFA-9D22-96710EAA139E}" srcId="{DEFACE75-1B71-4F9C-8CE6-CBDD7DE4AD15}" destId="{BA40A419-0E07-4E85-9C5C-E13E8C3DCFD7}" srcOrd="0" destOrd="0" parTransId="{4F989B32-A86A-4896-AF6D-E86D67154479}" sibTransId="{6A7081F7-E344-4732-AB59-64FBACF9025B}"/>
    <dgm:cxn modelId="{B6FEC1C0-54B1-488B-B38D-A254EA207470}" srcId="{782B6E78-B4A8-40AF-B6E1-B546086C813F}" destId="{7D2F87B7-5644-4E4B-9A87-DDCA780F19E8}" srcOrd="0" destOrd="0" parTransId="{7D682AD6-59A4-4F5D-BC16-E8AD767D70E2}" sibTransId="{58519DBE-C48C-48DF-8892-163AC96B3910}"/>
    <dgm:cxn modelId="{95039C38-6B56-41EC-A69F-EA03DFBC0328}" srcId="{9EDE387B-45C7-40C7-B519-02245CC4758D}" destId="{A50E4878-A7CF-4611-9F57-D530DAD2D28F}" srcOrd="1" destOrd="0" parTransId="{5EF84625-42A1-4E7F-AEC5-5A2ACD6CD7E2}" sibTransId="{7DA5D9E7-A0BA-49F5-889B-08CDFC17F52F}"/>
    <dgm:cxn modelId="{E5E4D5E3-8668-4B30-B56F-20B1EB6F2C78}" type="presOf" srcId="{BE0E7EB8-97FB-44E9-B9D3-7E4CEB3113A8}" destId="{B8F1099D-A7D1-4534-8A87-B7416AC8E048}" srcOrd="0" destOrd="2" presId="urn:microsoft.com/office/officeart/2005/8/layout/vList2"/>
    <dgm:cxn modelId="{27AFC750-307B-481E-8A6B-4FCA5DFC6ECD}" type="presOf" srcId="{F437100E-E4F0-48DC-A697-6847ADD0A1DD}" destId="{448E1776-C413-4FA7-8FA4-4988FA989C78}" srcOrd="0" destOrd="1" presId="urn:microsoft.com/office/officeart/2005/8/layout/vList2"/>
    <dgm:cxn modelId="{86EA44CB-938E-4486-A400-2EF944F1D14B}" srcId="{DEFACE75-1B71-4F9C-8CE6-CBDD7DE4AD15}" destId="{E07965DC-313F-444A-95C1-6B606E5876EC}" srcOrd="1" destOrd="0" parTransId="{BDBE8BAD-0D31-4C5A-BBDD-870F6F28CB27}" sibTransId="{6D19F7AC-D015-4F1F-A8EB-2E99C2689434}"/>
    <dgm:cxn modelId="{6BCA57F4-5522-4017-8D01-4A01BC1662BB}" type="presOf" srcId="{987867A3-9E6A-4103-B56D-BE2FC646AA4D}" destId="{A926331F-9229-41D5-9B58-C97E75C3685E}" srcOrd="0" destOrd="0" presId="urn:microsoft.com/office/officeart/2005/8/layout/vList2"/>
    <dgm:cxn modelId="{96E6D348-5DFF-4DF5-9F02-B30FCEB43A5D}" type="presOf" srcId="{23A8CB35-13A4-4EDB-9972-51FB1BBA0DED}" destId="{B8F1099D-A7D1-4534-8A87-B7416AC8E048}" srcOrd="0" destOrd="0" presId="urn:microsoft.com/office/officeart/2005/8/layout/vList2"/>
    <dgm:cxn modelId="{0AFBAD08-7EA9-4C0F-A7AA-A43F65100454}" srcId="{C473FBF4-70EA-4D12-BA4E-D64A63C1F7F5}" destId="{E489C252-59B2-46A4-9D69-D669E20ED6A1}" srcOrd="0" destOrd="0" parTransId="{7CF31C39-96C3-45D5-866C-7442845966D4}" sibTransId="{ACAEA9E5-3A9F-419F-8B7B-3C18FED4427B}"/>
    <dgm:cxn modelId="{2A6B2DC4-F950-4754-B959-E195FF79B675}" type="presOf" srcId="{A50E4878-A7CF-4611-9F57-D530DAD2D28F}" destId="{B8F1099D-A7D1-4534-8A87-B7416AC8E048}" srcOrd="0" destOrd="1" presId="urn:microsoft.com/office/officeart/2005/8/layout/vList2"/>
    <dgm:cxn modelId="{E1FB2F6F-6737-4EC7-AF6E-B8583BEB8B90}" srcId="{EADAAAEB-3173-46EC-BB2A-E71A9004D1E4}" destId="{987867A3-9E6A-4103-B56D-BE2FC646AA4D}" srcOrd="3" destOrd="0" parTransId="{ADC667FD-B3D4-4829-BD19-56705A0D42F8}" sibTransId="{0BD4EF81-1230-41D4-8C12-F5539CE0E186}"/>
    <dgm:cxn modelId="{3F0337AB-2C2F-44AE-8FD7-CCCA14A63056}" type="presOf" srcId="{EADAAAEB-3173-46EC-BB2A-E71A9004D1E4}" destId="{A37B210D-32E1-4571-8677-C95A6ED52AC5}" srcOrd="0" destOrd="0" presId="urn:microsoft.com/office/officeart/2005/8/layout/vList2"/>
    <dgm:cxn modelId="{E4619262-5678-4C43-8B56-BA41E95D3025}" type="presParOf" srcId="{A37B210D-32E1-4571-8677-C95A6ED52AC5}" destId="{59550407-8C9A-448B-B70E-7DFE46184986}" srcOrd="0" destOrd="0" presId="urn:microsoft.com/office/officeart/2005/8/layout/vList2"/>
    <dgm:cxn modelId="{8295E4FE-2374-4BC2-BBBA-0773EA41C3D3}" type="presParOf" srcId="{A37B210D-32E1-4571-8677-C95A6ED52AC5}" destId="{448E1776-C413-4FA7-8FA4-4988FA989C78}" srcOrd="1" destOrd="0" presId="urn:microsoft.com/office/officeart/2005/8/layout/vList2"/>
    <dgm:cxn modelId="{73A2F713-D959-4D7A-9DC3-3A0E63F7E252}" type="presParOf" srcId="{A37B210D-32E1-4571-8677-C95A6ED52AC5}" destId="{978D8664-2F28-4B6C-9AA6-96C7435691DD}" srcOrd="2" destOrd="0" presId="urn:microsoft.com/office/officeart/2005/8/layout/vList2"/>
    <dgm:cxn modelId="{13090688-DB69-436E-B697-46F90899590B}" type="presParOf" srcId="{A37B210D-32E1-4571-8677-C95A6ED52AC5}" destId="{B8F1099D-A7D1-4534-8A87-B7416AC8E048}" srcOrd="3" destOrd="0" presId="urn:microsoft.com/office/officeart/2005/8/layout/vList2"/>
    <dgm:cxn modelId="{431FFEA6-1D66-4816-937B-4984BAD34C6C}" type="presParOf" srcId="{A37B210D-32E1-4571-8677-C95A6ED52AC5}" destId="{4C43EE8D-27B1-4DBB-83D2-DE63117C3DF3}" srcOrd="4" destOrd="0" presId="urn:microsoft.com/office/officeart/2005/8/layout/vList2"/>
    <dgm:cxn modelId="{92A5CDF1-9708-4839-BC70-63C1D5B00FF6}" type="presParOf" srcId="{A37B210D-32E1-4571-8677-C95A6ED52AC5}" destId="{13792720-F3DA-4463-ADD6-2BB58774181E}" srcOrd="5" destOrd="0" presId="urn:microsoft.com/office/officeart/2005/8/layout/vList2"/>
    <dgm:cxn modelId="{473CC247-53C5-4CCE-879D-9FA8E44D71FC}" type="presParOf" srcId="{A37B210D-32E1-4571-8677-C95A6ED52AC5}" destId="{A926331F-9229-41D5-9B58-C97E75C3685E}" srcOrd="6" destOrd="0" presId="urn:microsoft.com/office/officeart/2005/8/layout/vList2"/>
    <dgm:cxn modelId="{30691AC1-230D-40BC-ACA8-0FAEB9946C5E}" type="presParOf" srcId="{A37B210D-32E1-4571-8677-C95A6ED52AC5}" destId="{930E2338-0221-4855-9EEF-8C54B8BC24DB}" srcOrd="7" destOrd="0" presId="urn:microsoft.com/office/officeart/2005/8/layout/vList2"/>
    <dgm:cxn modelId="{66FB1455-1B28-4862-A5C6-B16539EC72DF}" type="presParOf" srcId="{A37B210D-32E1-4571-8677-C95A6ED52AC5}" destId="{5116FEF8-5751-467F-9F6F-C4CDBD0A1CEB}" srcOrd="8" destOrd="0" presId="urn:microsoft.com/office/officeart/2005/8/layout/vList2"/>
    <dgm:cxn modelId="{5F4D8AB7-C33D-4A94-BB7E-D7BF0CC531EC}" type="presParOf" srcId="{A37B210D-32E1-4571-8677-C95A6ED52AC5}" destId="{C1228D62-45BC-4BAE-B1E9-A59F03B759F0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34F5CA-88E6-420A-84FC-1CD93DA85313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A6137C9-D9A3-4A67-99AC-9AB467C3C2BD}" type="pres">
      <dgm:prSet presAssocID="{F334F5CA-88E6-420A-84FC-1CD93DA853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36EF226-B0D8-4ABA-A755-37F154C0F931}" type="presOf" srcId="{F334F5CA-88E6-420A-84FC-1CD93DA85313}" destId="{6A6137C9-D9A3-4A67-99AC-9AB467C3C2BD}" srcOrd="0" destOrd="0" presId="urn:microsoft.com/office/officeart/2005/8/layout/orgChart1"/>
  </dgm:cxnLst>
  <dgm:bg>
    <a:effectLst/>
  </dgm:bg>
  <dgm:whole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50407-8C9A-448B-B70E-7DFE46184986}">
      <dsp:nvSpPr>
        <dsp:cNvPr id="0" name=""/>
        <dsp:cNvSpPr/>
      </dsp:nvSpPr>
      <dsp:spPr>
        <a:xfrm>
          <a:off x="0" y="0"/>
          <a:ext cx="12060571" cy="356280"/>
        </a:xfrm>
        <a:prstGeom prst="roundRect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팀장</a:t>
          </a:r>
          <a:endParaRPr lang="en-US" altLang="ko-KR" sz="1600" b="1" kern="1200" cap="none" dirty="0" smtClean="0">
            <a:ln>
              <a:noFill/>
            </a:ln>
            <a:latin typeface="새굴림" panose="02030600000101010101" pitchFamily="18" charset="-127"/>
            <a:ea typeface="새굴림" panose="02030600000101010101" pitchFamily="18" charset="-127"/>
            <a:cs typeface="Microsoft Sans Serif" panose="020B0604020202020204" pitchFamily="34" charset="0"/>
          </a:endParaRPr>
        </a:p>
      </dsp:txBody>
      <dsp:txXfrm>
        <a:off x="17392" y="17392"/>
        <a:ext cx="12025787" cy="321496"/>
      </dsp:txXfrm>
    </dsp:sp>
    <dsp:sp modelId="{448E1776-C413-4FA7-8FA4-4988FA989C78}">
      <dsp:nvSpPr>
        <dsp:cNvPr id="0" name=""/>
        <dsp:cNvSpPr/>
      </dsp:nvSpPr>
      <dsp:spPr>
        <a:xfrm>
          <a:off x="0" y="345583"/>
          <a:ext cx="12060571" cy="707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923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역할 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-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팀 운영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 /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관리 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/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인사 등 모든 팀 업무의 책임자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주요 업무 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-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문제를 선별하고 방침을 정하는 것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0" y="345583"/>
        <a:ext cx="12060571" cy="707940"/>
      </dsp:txXfrm>
    </dsp:sp>
    <dsp:sp modelId="{978D8664-2F28-4B6C-9AA6-96C7435691DD}">
      <dsp:nvSpPr>
        <dsp:cNvPr id="0" name=""/>
        <dsp:cNvSpPr/>
      </dsp:nvSpPr>
      <dsp:spPr>
        <a:xfrm>
          <a:off x="0" y="1074929"/>
          <a:ext cx="12060571" cy="356280"/>
        </a:xfrm>
        <a:prstGeom prst="roundRect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dirty="0" err="1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파트장</a:t>
          </a:r>
          <a:endParaRPr lang="en-US" altLang="ko-KR" sz="1600" b="1" kern="1200" cap="none" dirty="0" smtClean="0">
            <a:ln>
              <a:noFill/>
            </a:ln>
            <a:latin typeface="새굴림" panose="02030600000101010101" pitchFamily="18" charset="-127"/>
            <a:ea typeface="새굴림" panose="02030600000101010101" pitchFamily="18" charset="-127"/>
            <a:cs typeface="Microsoft Sans Serif" panose="020B0604020202020204" pitchFamily="34" charset="0"/>
          </a:endParaRPr>
        </a:p>
      </dsp:txBody>
      <dsp:txXfrm>
        <a:off x="17392" y="1092321"/>
        <a:ext cx="12025787" cy="321496"/>
      </dsp:txXfrm>
    </dsp:sp>
    <dsp:sp modelId="{B8F1099D-A7D1-4534-8A87-B7416AC8E048}">
      <dsp:nvSpPr>
        <dsp:cNvPr id="0" name=""/>
        <dsp:cNvSpPr/>
      </dsp:nvSpPr>
      <dsp:spPr>
        <a:xfrm>
          <a:off x="0" y="1426386"/>
          <a:ext cx="12060571" cy="108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923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역할 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-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파트 운영 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/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개발 관리 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/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파트의 대표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주요업무 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–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실무관리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sz="1500" kern="1200" cap="none" dirty="0" err="1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개발리딩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여론 수렴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인력 관리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인사평가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스케줄 관리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, …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팀의 서브 리더 이자 행정수반 이자 지역구 대표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0" y="1426386"/>
        <a:ext cx="12060571" cy="1081575"/>
      </dsp:txXfrm>
    </dsp:sp>
    <dsp:sp modelId="{4C43EE8D-27B1-4DBB-83D2-DE63117C3DF3}">
      <dsp:nvSpPr>
        <dsp:cNvPr id="0" name=""/>
        <dsp:cNvSpPr/>
      </dsp:nvSpPr>
      <dsp:spPr>
        <a:xfrm>
          <a:off x="0" y="2499049"/>
          <a:ext cx="12060571" cy="356280"/>
        </a:xfrm>
        <a:prstGeom prst="roundRect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선임</a:t>
          </a:r>
          <a:endParaRPr lang="en-US" altLang="ko-KR" sz="1600" b="1" kern="1200" cap="none" dirty="0" smtClean="0">
            <a:ln>
              <a:noFill/>
            </a:ln>
            <a:latin typeface="새굴림" panose="02030600000101010101" pitchFamily="18" charset="-127"/>
            <a:ea typeface="새굴림" panose="02030600000101010101" pitchFamily="18" charset="-127"/>
            <a:cs typeface="Microsoft Sans Serif" panose="020B0604020202020204" pitchFamily="34" charset="0"/>
          </a:endParaRPr>
        </a:p>
      </dsp:txBody>
      <dsp:txXfrm>
        <a:off x="17392" y="2516441"/>
        <a:ext cx="12025787" cy="321496"/>
      </dsp:txXfrm>
    </dsp:sp>
    <dsp:sp modelId="{13792720-F3DA-4463-ADD6-2BB58774181E}">
      <dsp:nvSpPr>
        <dsp:cNvPr id="0" name=""/>
        <dsp:cNvSpPr/>
      </dsp:nvSpPr>
      <dsp:spPr>
        <a:xfrm>
          <a:off x="0" y="2864237"/>
          <a:ext cx="12060571" cy="108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923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그룹의 리드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팀의 문화를 만들어가는 역할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사안에 대한 태도를 분명히</a:t>
          </a:r>
          <a:r>
            <a:rPr lang="en-US" altLang="ko-KR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. </a:t>
          </a: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여론의 스피커 역할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0" y="2864237"/>
        <a:ext cx="12060571" cy="1081575"/>
      </dsp:txXfrm>
    </dsp:sp>
    <dsp:sp modelId="{A926331F-9229-41D5-9B58-C97E75C3685E}">
      <dsp:nvSpPr>
        <dsp:cNvPr id="0" name=""/>
        <dsp:cNvSpPr/>
      </dsp:nvSpPr>
      <dsp:spPr>
        <a:xfrm>
          <a:off x="0" y="3919049"/>
          <a:ext cx="12060571" cy="356280"/>
        </a:xfrm>
        <a:prstGeom prst="roundRect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전임</a:t>
          </a:r>
          <a:r>
            <a:rPr lang="en-US" altLang="ko-KR" sz="1600" b="1" kern="1200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(</a:t>
          </a:r>
          <a:r>
            <a:rPr lang="ko-KR" altLang="en-US" sz="1600" b="1" kern="1200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급</a:t>
          </a:r>
          <a:r>
            <a:rPr lang="en-US" altLang="ko-KR" sz="1600" b="1" kern="1200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)</a:t>
          </a:r>
        </a:p>
      </dsp:txBody>
      <dsp:txXfrm>
        <a:off x="17392" y="3936441"/>
        <a:ext cx="12025787" cy="321496"/>
      </dsp:txXfrm>
    </dsp:sp>
    <dsp:sp modelId="{930E2338-0221-4855-9EEF-8C54B8BC24DB}">
      <dsp:nvSpPr>
        <dsp:cNvPr id="0" name=""/>
        <dsp:cNvSpPr/>
      </dsp:nvSpPr>
      <dsp:spPr>
        <a:xfrm>
          <a:off x="0" y="4302097"/>
          <a:ext cx="12060571" cy="707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923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혼자서도 잘해요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팀의 행동대장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0" y="4302097"/>
        <a:ext cx="12060571" cy="707940"/>
      </dsp:txXfrm>
    </dsp:sp>
    <dsp:sp modelId="{5116FEF8-5751-467F-9F6F-C4CDBD0A1CEB}">
      <dsp:nvSpPr>
        <dsp:cNvPr id="0" name=""/>
        <dsp:cNvSpPr/>
      </dsp:nvSpPr>
      <dsp:spPr>
        <a:xfrm>
          <a:off x="0" y="5060488"/>
          <a:ext cx="12060571" cy="356280"/>
        </a:xfrm>
        <a:prstGeom prst="roundRect">
          <a:avLst/>
        </a:prstGeom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6000">
              <a:schemeClr val="accent1">
                <a:lumMod val="95000"/>
                <a:lumOff val="5000"/>
              </a:schemeClr>
            </a:gs>
            <a:gs pos="92000">
              <a:schemeClr val="accent1">
                <a:lumMod val="75000"/>
              </a:schemeClr>
            </a:gs>
            <a:gs pos="100000">
              <a:srgbClr val="8A5C08"/>
            </a:gs>
          </a:gsLst>
          <a:lin ang="10800000" scaled="0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cap="none" dirty="0" smtClean="0">
              <a:ln>
                <a:noFill/>
              </a:ln>
              <a:latin typeface="새굴림" panose="02030600000101010101" pitchFamily="18" charset="-127"/>
              <a:ea typeface="새굴림" panose="02030600000101010101" pitchFamily="18" charset="-127"/>
              <a:cs typeface="Microsoft Sans Serif" panose="020B0604020202020204" pitchFamily="34" charset="0"/>
            </a:rPr>
            <a:t>신입</a:t>
          </a:r>
          <a:endParaRPr lang="en-US" altLang="ko-KR" sz="1600" b="1" kern="1200" cap="none" dirty="0" smtClean="0">
            <a:ln>
              <a:noFill/>
            </a:ln>
            <a:latin typeface="새굴림" panose="02030600000101010101" pitchFamily="18" charset="-127"/>
            <a:ea typeface="새굴림" panose="02030600000101010101" pitchFamily="18" charset="-127"/>
            <a:cs typeface="Microsoft Sans Serif" panose="020B0604020202020204" pitchFamily="34" charset="0"/>
          </a:endParaRPr>
        </a:p>
      </dsp:txBody>
      <dsp:txXfrm>
        <a:off x="17392" y="5077880"/>
        <a:ext cx="12025787" cy="321496"/>
      </dsp:txXfrm>
    </dsp:sp>
    <dsp:sp modelId="{C1228D62-45BC-4BAE-B1E9-A59F03B759F0}">
      <dsp:nvSpPr>
        <dsp:cNvPr id="0" name=""/>
        <dsp:cNvSpPr/>
      </dsp:nvSpPr>
      <dsp:spPr>
        <a:xfrm>
          <a:off x="0" y="5416687"/>
          <a:ext cx="12060571" cy="353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2923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ko-KR" altLang="en-US" sz="1500" kern="1200" cap="none" dirty="0" smtClean="0">
              <a:latin typeface="Microsoft Sans Serif" panose="020B0604020202020204" pitchFamily="34" charset="0"/>
              <a:cs typeface="Microsoft Sans Serif" panose="020B0604020202020204" pitchFamily="34" charset="0"/>
            </a:rPr>
            <a:t>숨만 잘 쉬어 줘도 고마워요</a:t>
          </a:r>
          <a:endParaRPr lang="en-US" altLang="ko-KR" sz="1500" kern="1200" cap="none" dirty="0" smtClean="0">
            <a:latin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0" y="5416687"/>
        <a:ext cx="12060571" cy="353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9820C-D87A-4CA7-9728-833F80C1CFEE}" type="datetimeFigureOut">
              <a:rPr lang="ko-KR" altLang="en-US" smtClean="0"/>
              <a:t>2017-11-22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2D5D3-D250-411C-BBCB-C199500E3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09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780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원활한 운영을 위해 계획한 프로세스를 서술한 내용이다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자세한 설명은 뒤에서 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8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업무 평가 방침은 팀장으로서 팀원들께 부탁하고 싶은 내용이다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포기하지 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 수 있는 것들을 해보자는 이야기이다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535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현황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상황을 먼저 공유</a:t>
            </a:r>
            <a:endParaRPr lang="en-US" altLang="ko-KR" dirty="0" smtClean="0"/>
          </a:p>
          <a:p>
            <a:r>
              <a:rPr lang="ko-KR" altLang="en-US" dirty="0" smtClean="0"/>
              <a:t>팀 목표</a:t>
            </a:r>
            <a:r>
              <a:rPr lang="en-US" altLang="ko-KR" baseline="0" dirty="0" smtClean="0"/>
              <a:t> : 2016</a:t>
            </a:r>
            <a:r>
              <a:rPr lang="ko-KR" altLang="en-US" baseline="0" dirty="0" smtClean="0"/>
              <a:t>년의 대외적인 목표와 대내적인 목표</a:t>
            </a:r>
            <a:endParaRPr lang="en-US" altLang="ko-KR" baseline="0" dirty="0" smtClean="0"/>
          </a:p>
          <a:p>
            <a:r>
              <a:rPr lang="ko-KR" altLang="en-US" baseline="0" dirty="0" smtClean="0"/>
              <a:t>조직체계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격변의 시기를 거쳐 확정된 현재의 조직체계</a:t>
            </a:r>
            <a:endParaRPr lang="en-US" altLang="ko-KR" baseline="0" dirty="0" smtClean="0"/>
          </a:p>
          <a:p>
            <a:r>
              <a:rPr lang="ko-KR" altLang="en-US" baseline="0" dirty="0" smtClean="0"/>
              <a:t>운영 프로세스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개발에 필요한 각종 정규 회의 소개</a:t>
            </a:r>
            <a:endParaRPr lang="en-US" altLang="ko-KR" baseline="0" dirty="0" smtClean="0"/>
          </a:p>
          <a:p>
            <a:r>
              <a:rPr lang="ko-KR" altLang="en-US" dirty="0" smtClean="0"/>
              <a:t>기타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</a:t>
            </a:r>
            <a:r>
              <a:rPr lang="ko-KR" altLang="en-US" baseline="0" dirty="0" smtClean="0"/>
              <a:t> 가지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99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팀에는 여기 있는 것 이외에도 많은 역할들이 필요하지만 우선 가장 중요한 것만 뽑았다</a:t>
            </a:r>
            <a:r>
              <a:rPr lang="en-US" altLang="ko-KR" dirty="0" smtClean="0"/>
              <a:t>.”</a:t>
            </a:r>
          </a:p>
          <a:p>
            <a:pPr marL="0" indent="0">
              <a:buFontTx/>
              <a:buNone/>
            </a:pPr>
            <a:endParaRPr lang="en-US" altLang="ko-KR" dirty="0" smtClean="0"/>
          </a:p>
          <a:p>
            <a:pPr marL="0" indent="0">
              <a:buFontTx/>
              <a:buNone/>
            </a:pPr>
            <a:r>
              <a:rPr lang="ko-KR" altLang="en-US" dirty="0" smtClean="0"/>
              <a:t>팀장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팀의 총책임자</a:t>
            </a:r>
            <a:r>
              <a:rPr lang="en-US" altLang="ko-KR" dirty="0" smtClean="0"/>
              <a:t>.</a:t>
            </a:r>
          </a:p>
          <a:p>
            <a:pPr marL="0" indent="0">
              <a:buFontTx/>
              <a:buNone/>
            </a:pPr>
            <a:r>
              <a:rPr lang="en-US" altLang="ko-KR" dirty="0" smtClean="0"/>
              <a:t>“</a:t>
            </a:r>
            <a:r>
              <a:rPr lang="ko-KR" altLang="en-US" dirty="0" smtClean="0"/>
              <a:t>연차 </a:t>
            </a:r>
            <a:r>
              <a:rPr lang="ko-KR" altLang="en-US" dirty="0" err="1" smtClean="0"/>
              <a:t>반차는</a:t>
            </a:r>
            <a:r>
              <a:rPr lang="ko-KR" altLang="en-US" dirty="0" smtClean="0"/>
              <a:t> 개인의 업무에 차질이 없도록 </a:t>
            </a:r>
            <a:r>
              <a:rPr lang="ko-KR" altLang="en-US" dirty="0" err="1" smtClean="0"/>
              <a:t>파트장에게</a:t>
            </a:r>
            <a:r>
              <a:rPr lang="ko-KR" altLang="en-US" dirty="0" smtClean="0"/>
              <a:t> 정확히 보고하고 팀장에게 구구절절 설명할 필요 없음</a:t>
            </a:r>
            <a:r>
              <a:rPr lang="en-US" altLang="ko-KR" baseline="0" dirty="0" smtClean="0"/>
              <a:t>”</a:t>
            </a:r>
            <a:endParaRPr lang="en-US" altLang="ko-KR" dirty="0" smtClean="0"/>
          </a:p>
          <a:p>
            <a:pPr marL="0" indent="0">
              <a:buFontTx/>
              <a:buNone/>
            </a:pPr>
            <a:endParaRPr lang="en-US" altLang="ko-KR" dirty="0" smtClean="0"/>
          </a:p>
          <a:p>
            <a:pPr marL="0" indent="0">
              <a:buFontTx/>
              <a:buNone/>
            </a:pPr>
            <a:r>
              <a:rPr lang="ko-KR" altLang="en-US" dirty="0" err="1" smtClean="0"/>
              <a:t>파트장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파트의 총책임자 이자 대표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파트원의</a:t>
            </a:r>
            <a:r>
              <a:rPr lang="ko-KR" altLang="en-US" baseline="0" dirty="0" smtClean="0"/>
              <a:t> 의견을 모아 실무회의에서 반영해야 하는 책임과 권리가 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디렉터는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PD</a:t>
            </a:r>
            <a:r>
              <a:rPr lang="en-US" altLang="ko-KR" baseline="0" dirty="0" smtClean="0"/>
              <a:t> : </a:t>
            </a:r>
            <a:r>
              <a:rPr lang="ko-KR" altLang="en-US" baseline="0" dirty="0" smtClean="0"/>
              <a:t>우리에게 부족한 부분이다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역할은 현재 </a:t>
            </a:r>
            <a:r>
              <a:rPr lang="ko-KR" altLang="en-US" baseline="0" dirty="0" err="1" smtClean="0"/>
              <a:t>한사람이</a:t>
            </a:r>
            <a:r>
              <a:rPr lang="ko-KR" altLang="en-US" baseline="0" dirty="0" smtClean="0"/>
              <a:t> 할 수 없으니 여러 절차를 통해 역할을 분배 하겠다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en-US" altLang="ko-KR" baseline="0" dirty="0" smtClean="0"/>
              <a:t>PM</a:t>
            </a:r>
            <a:r>
              <a:rPr lang="ko-KR" altLang="en-US" baseline="0" dirty="0" smtClean="0"/>
              <a:t>은 우리가 서비스를 진행하는데 필수요소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ko-KR" altLang="en-US" baseline="0" dirty="0" smtClean="0"/>
              <a:t>하지만 업무를 한 명에게 전가할 수 없는 상황이니 여태까지 이루어 지던 대로 진행하겠다</a:t>
            </a:r>
            <a:r>
              <a:rPr lang="en-US" altLang="ko-KR" baseline="0" dirty="0" smtClean="0"/>
              <a:t>.</a:t>
            </a:r>
          </a:p>
          <a:p>
            <a:pPr marL="0" indent="0">
              <a:buFontTx/>
              <a:buNone/>
            </a:pPr>
            <a:endParaRPr lang="en-US" altLang="ko-KR" baseline="0" dirty="0" smtClean="0"/>
          </a:p>
          <a:p>
            <a:pPr marL="0" indent="0">
              <a:buFontTx/>
              <a:buNone/>
            </a:pPr>
            <a:r>
              <a:rPr lang="ko-KR" altLang="en-US" baseline="0" dirty="0" smtClean="0"/>
              <a:t>우선 각 국 실무협의 단계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스케줄회의 등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에서 스케줄 검토와 개발검토를 하고 진행이 </a:t>
            </a:r>
            <a:r>
              <a:rPr lang="ko-KR" altLang="en-US" baseline="0" dirty="0" err="1" smtClean="0"/>
              <a:t>안되는</a:t>
            </a:r>
            <a:r>
              <a:rPr lang="ko-KR" altLang="en-US" baseline="0" dirty="0" smtClean="0"/>
              <a:t> 상황이나 문제가 있는 상황은 </a:t>
            </a:r>
            <a:r>
              <a:rPr lang="ko-KR" altLang="en-US" baseline="0" dirty="0" err="1" smtClean="0"/>
              <a:t>파트장에게</a:t>
            </a:r>
            <a:r>
              <a:rPr lang="ko-KR" altLang="en-US" baseline="0" dirty="0" smtClean="0"/>
              <a:t> 적극적으로 알려달라</a:t>
            </a:r>
            <a:r>
              <a:rPr lang="en-US" altLang="ko-KR" baseline="0" dirty="0" smtClean="0"/>
              <a:t>.</a:t>
            </a:r>
          </a:p>
          <a:p>
            <a:pPr marL="0" indent="0">
              <a:buFontTx/>
              <a:buNone/>
            </a:pPr>
            <a:r>
              <a:rPr lang="ko-KR" altLang="en-US" baseline="0" dirty="0" smtClean="0"/>
              <a:t>문제가 풀리지 않는 상황인데 실무자들이 안고 있으면 문제가 </a:t>
            </a:r>
            <a:r>
              <a:rPr lang="ko-KR" altLang="en-US" baseline="0" dirty="0" err="1" smtClean="0"/>
              <a:t>나중가서</a:t>
            </a:r>
            <a:r>
              <a:rPr lang="ko-KR" altLang="en-US" baseline="0" dirty="0" smtClean="0"/>
              <a:t> 커진다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14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190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현황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상황을 먼저 공유</a:t>
            </a:r>
            <a:endParaRPr lang="en-US" altLang="ko-KR" dirty="0" smtClean="0"/>
          </a:p>
          <a:p>
            <a:r>
              <a:rPr lang="ko-KR" altLang="en-US" dirty="0" smtClean="0"/>
              <a:t>팀 목표</a:t>
            </a:r>
            <a:r>
              <a:rPr lang="en-US" altLang="ko-KR" baseline="0" dirty="0" smtClean="0"/>
              <a:t> : 2016</a:t>
            </a:r>
            <a:r>
              <a:rPr lang="ko-KR" altLang="en-US" baseline="0" dirty="0" smtClean="0"/>
              <a:t>년의 대외적인 목표와 대내적인 목표</a:t>
            </a:r>
            <a:endParaRPr lang="en-US" altLang="ko-KR" baseline="0" dirty="0" smtClean="0"/>
          </a:p>
          <a:p>
            <a:r>
              <a:rPr lang="ko-KR" altLang="en-US" baseline="0" dirty="0" smtClean="0"/>
              <a:t>조직체계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격변의 시기를 거쳐 확정된 현재의 조직체계</a:t>
            </a:r>
            <a:endParaRPr lang="en-US" altLang="ko-KR" baseline="0" dirty="0" smtClean="0"/>
          </a:p>
          <a:p>
            <a:r>
              <a:rPr lang="ko-KR" altLang="en-US" baseline="0" dirty="0" smtClean="0"/>
              <a:t>운영 프로세스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개발에 필요한 각종 정규 회의 소개</a:t>
            </a:r>
            <a:endParaRPr lang="en-US" altLang="ko-KR" baseline="0" dirty="0" smtClean="0"/>
          </a:p>
          <a:p>
            <a:r>
              <a:rPr lang="ko-KR" altLang="en-US" dirty="0" smtClean="0"/>
              <a:t>기타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</a:t>
            </a:r>
            <a:r>
              <a:rPr lang="ko-KR" altLang="en-US" baseline="0" dirty="0" smtClean="0"/>
              <a:t> 가지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2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 smtClean="0"/>
              <a:t>리더스</a:t>
            </a:r>
            <a:r>
              <a:rPr lang="ko-KR" altLang="en-US" dirty="0" smtClean="0"/>
              <a:t> 회의는 정기적인 실무회의이다</a:t>
            </a:r>
            <a:r>
              <a:rPr lang="en-US" altLang="ko-KR" dirty="0" smtClean="0"/>
              <a:t>. </a:t>
            </a:r>
          </a:p>
          <a:p>
            <a:pPr marL="0" indent="0">
              <a:buFontTx/>
              <a:buNone/>
            </a:pPr>
            <a:r>
              <a:rPr lang="ko-KR" altLang="en-US" dirty="0" smtClean="0"/>
              <a:t>주 업무는 전달사항 전달</a:t>
            </a:r>
            <a:r>
              <a:rPr lang="en-US" altLang="ko-KR" dirty="0" smtClean="0"/>
              <a:t>/ </a:t>
            </a:r>
            <a:r>
              <a:rPr lang="ko-KR" altLang="en-US" dirty="0" smtClean="0"/>
              <a:t>주간 주요안건 점검</a:t>
            </a:r>
            <a:r>
              <a:rPr lang="en-US" altLang="ko-KR" dirty="0" smtClean="0"/>
              <a:t>,</a:t>
            </a:r>
            <a:r>
              <a:rPr lang="ko-KR" altLang="en-US" dirty="0" smtClean="0"/>
              <a:t>협의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각 파트 현안 검토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팀에 모든 것을 의결하는 기구 역할을 한다</a:t>
            </a:r>
            <a:r>
              <a:rPr lang="en-US" altLang="ko-KR" baseline="0" dirty="0" smtClean="0"/>
              <a:t>.</a:t>
            </a:r>
          </a:p>
          <a:p>
            <a:pPr marL="0" indent="0">
              <a:buFontTx/>
              <a:buNone/>
            </a:pPr>
            <a:r>
              <a:rPr lang="ko-KR" altLang="en-US" baseline="0" dirty="0" smtClean="0"/>
              <a:t>팀 내에 공공논의가 필요하거나 이 회의에서 다뤄야 할 것들을 </a:t>
            </a:r>
            <a:r>
              <a:rPr lang="ko-KR" altLang="en-US" baseline="0" dirty="0" err="1" smtClean="0"/>
              <a:t>파트장들이</a:t>
            </a:r>
            <a:r>
              <a:rPr lang="ko-KR" altLang="en-US" baseline="0" dirty="0" smtClean="0"/>
              <a:t> 들고 올 수 있도록 전달 주시면 된다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기획 심사제는 앞서 </a:t>
            </a:r>
            <a:r>
              <a:rPr lang="en-US" altLang="ko-KR" baseline="0" dirty="0" smtClean="0"/>
              <a:t>Director</a:t>
            </a:r>
            <a:r>
              <a:rPr lang="ko-KR" altLang="en-US" baseline="0" dirty="0" smtClean="0"/>
              <a:t>의 역할을 수행하기 위한 절차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SDC</a:t>
            </a:r>
            <a:r>
              <a:rPr lang="ko-KR" altLang="en-US" baseline="0" dirty="0" smtClean="0"/>
              <a:t>는 팀 내에 각 종 행사를 진행하기 위한 </a:t>
            </a:r>
            <a:r>
              <a:rPr lang="ko-KR" altLang="en-US" baseline="0" dirty="0" err="1" smtClean="0"/>
              <a:t>아고라</a:t>
            </a:r>
            <a:r>
              <a:rPr lang="ko-KR" altLang="en-US" baseline="0" dirty="0" smtClean="0"/>
              <a:t> 광장 같은 기구</a:t>
            </a:r>
            <a:endParaRPr lang="en-US" altLang="ko-KR" baseline="0" dirty="0" smtClean="0"/>
          </a:p>
          <a:p>
            <a:pPr marL="0" indent="0">
              <a:buFontTx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07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예로 든 사항들을 하기 위한 과정이다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자율 참여이므로 중요하지 않다 싶으면 </a:t>
            </a:r>
            <a:r>
              <a:rPr lang="ko-KR" altLang="en-US" dirty="0" err="1" smtClean="0"/>
              <a:t>안들어오면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지금 하는 브리핑도 </a:t>
            </a:r>
            <a:r>
              <a:rPr lang="en-US" altLang="ko-KR" dirty="0" smtClean="0"/>
              <a:t>SDC</a:t>
            </a:r>
            <a:r>
              <a:rPr lang="ko-KR" altLang="en-US" dirty="0" smtClean="0"/>
              <a:t>의 일환이며 후에는 </a:t>
            </a:r>
            <a:r>
              <a:rPr lang="en-US" altLang="ko-KR" dirty="0" smtClean="0"/>
              <a:t>SDC</a:t>
            </a:r>
            <a:r>
              <a:rPr lang="ko-KR" altLang="en-US" dirty="0" smtClean="0"/>
              <a:t>를 통해 정기적인 운영 브리핑을 하겠다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 smtClean="0"/>
              <a:t>※ </a:t>
            </a:r>
            <a:r>
              <a:rPr lang="ko-KR" altLang="en-US" dirty="0" smtClean="0"/>
              <a:t>자칫 회의가 너무 많아질 것 같은 모습이지만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걱정만큼 회의가 무작정 늘어나지 않도록 조심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※ </a:t>
            </a:r>
            <a:r>
              <a:rPr lang="ko-KR" altLang="en-US" dirty="0" smtClean="0"/>
              <a:t>지금 거론하는 것은 주기적인 전체회의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길지 않게 </a:t>
            </a:r>
            <a:r>
              <a:rPr lang="en-US" altLang="ko-KR" dirty="0" smtClean="0"/>
              <a:t>…. </a:t>
            </a:r>
            <a:r>
              <a:rPr lang="ko-KR" altLang="en-US" dirty="0" smtClean="0"/>
              <a:t>우순 운영해 보자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지금은 아무것도 없지 않느냐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indent="0">
              <a:buFontTx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04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기획자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팀원의 </a:t>
            </a:r>
            <a:r>
              <a:rPr lang="en-US" altLang="ko-KR" dirty="0" smtClean="0"/>
              <a:t>IDEA</a:t>
            </a:r>
            <a:r>
              <a:rPr lang="ko-KR" altLang="en-US" dirty="0" smtClean="0"/>
              <a:t>나 </a:t>
            </a:r>
            <a:r>
              <a:rPr lang="ko-KR" altLang="en-US" dirty="0" err="1" smtClean="0"/>
              <a:t>퍼블리싱사의</a:t>
            </a:r>
            <a:r>
              <a:rPr lang="ko-KR" altLang="en-US" dirty="0" smtClean="0"/>
              <a:t> 요청 등으로 작업이 진행될 </a:t>
            </a:r>
            <a:r>
              <a:rPr lang="ko-KR" altLang="en-US" dirty="0" err="1" smtClean="0"/>
              <a:t>컨텐츠가</a:t>
            </a:r>
            <a:r>
              <a:rPr lang="ko-KR" altLang="en-US" dirty="0" smtClean="0"/>
              <a:t> 발생하면 간단한 브리핑 </a:t>
            </a:r>
            <a:r>
              <a:rPr lang="en-US" altLang="ko-KR" dirty="0" smtClean="0"/>
              <a:t>-&gt; 1</a:t>
            </a:r>
            <a:r>
              <a:rPr lang="ko-KR" altLang="en-US" dirty="0" smtClean="0"/>
              <a:t>차 심사 </a:t>
            </a:r>
            <a:r>
              <a:rPr lang="en-US" altLang="ko-KR" dirty="0" smtClean="0"/>
              <a:t>-&gt; 2</a:t>
            </a:r>
            <a:r>
              <a:rPr lang="ko-KR" altLang="en-US" dirty="0" smtClean="0"/>
              <a:t>차 심사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실무자들이 챙기지 않으면 까먹고 개발작업이 진행되어 버리거나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적용 범위가 불명확한 등의 문제가 있다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취지에 공감하면 한번 적용해보고 문제점을 고쳐가는 방향으로 진행해보면 좋겠다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0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예로 든 사항들을 하기 위한 과정이다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자율 참여이므로 중요하지 않다 싶으면 </a:t>
            </a:r>
            <a:r>
              <a:rPr lang="ko-KR" altLang="en-US" dirty="0" err="1" smtClean="0"/>
              <a:t>안들어오면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지금 하는 브리핑도 </a:t>
            </a:r>
            <a:r>
              <a:rPr lang="en-US" altLang="ko-KR" dirty="0" smtClean="0"/>
              <a:t>SDC</a:t>
            </a:r>
            <a:r>
              <a:rPr lang="ko-KR" altLang="en-US" dirty="0" smtClean="0"/>
              <a:t>의 일환이며 후에는 </a:t>
            </a:r>
            <a:r>
              <a:rPr lang="en-US" altLang="ko-KR" dirty="0" smtClean="0"/>
              <a:t>SDC</a:t>
            </a:r>
            <a:r>
              <a:rPr lang="ko-KR" altLang="en-US" dirty="0" smtClean="0"/>
              <a:t>를 통해 정기적인 운영 브리핑을 하겠다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 smtClean="0"/>
              <a:t>※ </a:t>
            </a:r>
            <a:r>
              <a:rPr lang="ko-KR" altLang="en-US" dirty="0" smtClean="0"/>
              <a:t>자칫 회의가 너무 많아질 것 같은 모습이지만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걱정만큼 회의가 무작정 늘어나지 않도록 조심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※ </a:t>
            </a:r>
            <a:r>
              <a:rPr lang="ko-KR" altLang="en-US" dirty="0" smtClean="0"/>
              <a:t>지금 거론하는 것은 주기적인 전체회의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길지 않게 </a:t>
            </a:r>
            <a:r>
              <a:rPr lang="en-US" altLang="ko-KR" dirty="0" smtClean="0"/>
              <a:t>…. </a:t>
            </a:r>
            <a:r>
              <a:rPr lang="ko-KR" altLang="en-US" dirty="0" smtClean="0"/>
              <a:t>우순 운영해 보자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지금은 아무것도 없지 않느냐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indent="0">
              <a:buFontTx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06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현황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상황을 먼저 공유</a:t>
            </a:r>
            <a:endParaRPr lang="en-US" altLang="ko-KR" dirty="0" smtClean="0"/>
          </a:p>
          <a:p>
            <a:r>
              <a:rPr lang="ko-KR" altLang="en-US" dirty="0" smtClean="0"/>
              <a:t>팀 목표</a:t>
            </a:r>
            <a:r>
              <a:rPr lang="en-US" altLang="ko-KR" baseline="0" dirty="0" smtClean="0"/>
              <a:t> : 2016</a:t>
            </a:r>
            <a:r>
              <a:rPr lang="ko-KR" altLang="en-US" baseline="0" dirty="0" smtClean="0"/>
              <a:t>년의 대외적인 목표와 대내적인 목표</a:t>
            </a:r>
            <a:endParaRPr lang="en-US" altLang="ko-KR" baseline="0" dirty="0" smtClean="0"/>
          </a:p>
          <a:p>
            <a:r>
              <a:rPr lang="ko-KR" altLang="en-US" baseline="0" dirty="0" smtClean="0"/>
              <a:t>조직체계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격변의 시기를 거쳐 확정된 현재의 조직체계</a:t>
            </a:r>
            <a:endParaRPr lang="en-US" altLang="ko-KR" baseline="0" dirty="0" smtClean="0"/>
          </a:p>
          <a:p>
            <a:r>
              <a:rPr lang="ko-KR" altLang="en-US" baseline="0" dirty="0" smtClean="0"/>
              <a:t>운영 프로세스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개발에 필요한 각종 정규 회의 소개</a:t>
            </a:r>
            <a:endParaRPr lang="en-US" altLang="ko-KR" baseline="0" dirty="0" smtClean="0"/>
          </a:p>
          <a:p>
            <a:r>
              <a:rPr lang="ko-KR" altLang="en-US" dirty="0" smtClean="0"/>
              <a:t>기타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</a:t>
            </a:r>
            <a:r>
              <a:rPr lang="ko-KR" altLang="en-US" baseline="0" dirty="0" smtClean="0"/>
              <a:t> 가지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3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예로 든 사항들을 하기 위한 과정이다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자율 참여이므로 중요하지 않다 싶으면 </a:t>
            </a:r>
            <a:r>
              <a:rPr lang="ko-KR" altLang="en-US" dirty="0" err="1" smtClean="0"/>
              <a:t>안들어오면</a:t>
            </a:r>
            <a:r>
              <a:rPr lang="ko-KR" altLang="en-US" dirty="0" smtClean="0"/>
              <a:t> 된다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지금 하는 브리핑도 </a:t>
            </a:r>
            <a:r>
              <a:rPr lang="en-US" altLang="ko-KR" dirty="0" smtClean="0"/>
              <a:t>SDC</a:t>
            </a:r>
            <a:r>
              <a:rPr lang="ko-KR" altLang="en-US" dirty="0" smtClean="0"/>
              <a:t>의 일환이며 후에는 </a:t>
            </a:r>
            <a:r>
              <a:rPr lang="en-US" altLang="ko-KR" dirty="0" smtClean="0"/>
              <a:t>SDC</a:t>
            </a:r>
            <a:r>
              <a:rPr lang="ko-KR" altLang="en-US" dirty="0" smtClean="0"/>
              <a:t>를 통해 정기적인 운영 브리핑을 하겠다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 smtClean="0"/>
              <a:t>※ </a:t>
            </a:r>
            <a:r>
              <a:rPr lang="ko-KR" altLang="en-US" dirty="0" smtClean="0"/>
              <a:t>자칫 회의가 너무 많아질 것 같은 모습이지만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걱정만큼 회의가 무작정 늘어나지 않도록 조심</a:t>
            </a:r>
            <a:endParaRPr lang="en-US" altLang="ko-KR" dirty="0" smtClean="0"/>
          </a:p>
          <a:p>
            <a:pPr marL="0" indent="0">
              <a:buFontTx/>
              <a:buNone/>
            </a:pPr>
            <a:r>
              <a:rPr lang="en-US" altLang="ko-KR" dirty="0" smtClean="0"/>
              <a:t>※ </a:t>
            </a:r>
            <a:r>
              <a:rPr lang="ko-KR" altLang="en-US" dirty="0" smtClean="0"/>
              <a:t>지금 거론하는 것은 주기적인 전체회의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길지 않게 </a:t>
            </a:r>
            <a:r>
              <a:rPr lang="en-US" altLang="ko-KR" dirty="0" smtClean="0"/>
              <a:t>…. </a:t>
            </a:r>
            <a:r>
              <a:rPr lang="ko-KR" altLang="en-US" dirty="0" smtClean="0"/>
              <a:t>우순 운영해 보자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지금은 아무것도 없지 않느냐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indent="0">
              <a:buFontTx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21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프로세스를 보니 불편한 것 같아서 다음의 방식으로 바꿨다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파트장들이</a:t>
            </a:r>
            <a:r>
              <a:rPr lang="ko-KR" altLang="en-US" dirty="0" smtClean="0"/>
              <a:t> 위와 같은 방식으로 주간업무 보고를 작성할 수 있게 해주면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383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프로세스를 보니 불편한 것 같아서 다음의 방식으로 바꿨다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파트장들이</a:t>
            </a:r>
            <a:r>
              <a:rPr lang="ko-KR" altLang="en-US" dirty="0" smtClean="0"/>
              <a:t> 위와 같은 방식으로 주간업무 보고를 작성할 수 있게 해주면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557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현황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상황을 먼저 공유</a:t>
            </a:r>
            <a:endParaRPr lang="en-US" altLang="ko-KR" dirty="0" smtClean="0"/>
          </a:p>
          <a:p>
            <a:r>
              <a:rPr lang="ko-KR" altLang="en-US" dirty="0" smtClean="0"/>
              <a:t>팀 목표</a:t>
            </a:r>
            <a:r>
              <a:rPr lang="en-US" altLang="ko-KR" baseline="0" dirty="0" smtClean="0"/>
              <a:t> : 2016</a:t>
            </a:r>
            <a:r>
              <a:rPr lang="ko-KR" altLang="en-US" baseline="0" dirty="0" smtClean="0"/>
              <a:t>년의 대외적인 목표와 대내적인 목표</a:t>
            </a:r>
            <a:endParaRPr lang="en-US" altLang="ko-KR" baseline="0" dirty="0" smtClean="0"/>
          </a:p>
          <a:p>
            <a:r>
              <a:rPr lang="ko-KR" altLang="en-US" baseline="0" dirty="0" smtClean="0"/>
              <a:t>조직체계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격변의 시기를 거쳐 확정된 현재의 조직체계</a:t>
            </a:r>
            <a:endParaRPr lang="en-US" altLang="ko-KR" baseline="0" dirty="0" smtClean="0"/>
          </a:p>
          <a:p>
            <a:r>
              <a:rPr lang="ko-KR" altLang="en-US" baseline="0" dirty="0" smtClean="0"/>
              <a:t>운영 프로세스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개발에 필요한 각종 정규 회의 소개</a:t>
            </a:r>
            <a:endParaRPr lang="en-US" altLang="ko-KR" baseline="0" dirty="0" smtClean="0"/>
          </a:p>
          <a:p>
            <a:r>
              <a:rPr lang="ko-KR" altLang="en-US" dirty="0" smtClean="0"/>
              <a:t>기타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</a:t>
            </a:r>
            <a:r>
              <a:rPr lang="ko-KR" altLang="en-US" baseline="0" dirty="0" smtClean="0"/>
              <a:t> 가지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09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기타 잡다한 것들</a:t>
            </a:r>
            <a:r>
              <a:rPr lang="en-US" altLang="ko-KR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이런 것들이 있으면 좋을 거 같아 생각해 봤는데 또 우리가 할 수 있을 만한 것이 있다면 의견을 달라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만들어 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225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현재보다 더욱 다양하게 활용할 예정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스펙노트</a:t>
            </a:r>
            <a:r>
              <a:rPr lang="ko-KR" altLang="en-US" dirty="0" smtClean="0"/>
              <a:t> 뿐만 아니라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팀의 각종 정보를 메일 뿐 아니라 이곳에 게시할 예정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기존보다 더 체계적으로 활용할 예정 </a:t>
            </a:r>
            <a:r>
              <a:rPr lang="en-US" altLang="ko-KR" dirty="0" smtClean="0"/>
              <a:t>( </a:t>
            </a:r>
            <a:r>
              <a:rPr lang="ko-KR" altLang="en-US" dirty="0" smtClean="0"/>
              <a:t>기존 엉망 진창 </a:t>
            </a:r>
            <a:r>
              <a:rPr lang="ko-KR" altLang="en-US" dirty="0" err="1" smtClean="0"/>
              <a:t>이였던거</a:t>
            </a:r>
            <a:r>
              <a:rPr lang="ko-KR" altLang="en-US" dirty="0" smtClean="0"/>
              <a:t> 정리하는데 힘들었음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41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 이</a:t>
            </a:r>
            <a:r>
              <a:rPr lang="ko-KR" altLang="en-US" baseline="0" dirty="0" smtClean="0"/>
              <a:t> 시간 </a:t>
            </a:r>
            <a:r>
              <a:rPr lang="ko-KR" altLang="en-US" baseline="0" dirty="0" err="1" smtClean="0"/>
              <a:t>부터는</a:t>
            </a:r>
            <a:r>
              <a:rPr lang="ko-KR" altLang="en-US" baseline="0" dirty="0" smtClean="0"/>
              <a:t> 모두 </a:t>
            </a:r>
            <a:r>
              <a:rPr lang="en-US" altLang="ko-KR" baseline="0" dirty="0" smtClean="0"/>
              <a:t>Slack </a:t>
            </a:r>
            <a:r>
              <a:rPr lang="ko-KR" altLang="en-US" baseline="0" dirty="0" smtClean="0"/>
              <a:t>으로 통일</a:t>
            </a:r>
            <a:endParaRPr lang="en-US" altLang="ko-KR" baseline="0" dirty="0" smtClean="0"/>
          </a:p>
          <a:p>
            <a:r>
              <a:rPr lang="ko-KR" altLang="en-US" baseline="0" dirty="0" smtClean="0"/>
              <a:t>기존 메신저는 과감하게 삭제</a:t>
            </a:r>
            <a:endParaRPr lang="en-US" altLang="ko-KR" baseline="0" dirty="0" smtClean="0"/>
          </a:p>
          <a:p>
            <a:r>
              <a:rPr lang="en-US" altLang="ko-KR" baseline="0" dirty="0" smtClean="0"/>
              <a:t>DF </a:t>
            </a:r>
            <a:r>
              <a:rPr lang="ko-KR" altLang="en-US" baseline="0" dirty="0" err="1" smtClean="0"/>
              <a:t>메신져는</a:t>
            </a:r>
            <a:r>
              <a:rPr lang="ko-KR" altLang="en-US" baseline="0" dirty="0" smtClean="0"/>
              <a:t> 회사에서 버림</a:t>
            </a:r>
            <a:r>
              <a:rPr lang="en-US" altLang="ko-KR" baseline="0" dirty="0" smtClean="0"/>
              <a:t> ( </a:t>
            </a:r>
            <a:r>
              <a:rPr lang="ko-KR" altLang="en-US" baseline="0" dirty="0" smtClean="0"/>
              <a:t>안타까워 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Slack </a:t>
            </a:r>
            <a:r>
              <a:rPr lang="ko-KR" altLang="en-US" baseline="0" dirty="0" smtClean="0"/>
              <a:t>이 기본적으로 알림이 느슨하게 되어있는데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필요한경우</a:t>
            </a:r>
            <a:r>
              <a:rPr lang="ko-KR" altLang="en-US" baseline="0" dirty="0" smtClean="0"/>
              <a:t> 알림을 강화할 수 있음 </a:t>
            </a:r>
            <a:r>
              <a:rPr lang="en-US" altLang="ko-KR" baseline="0" dirty="0" smtClean="0"/>
              <a:t>( </a:t>
            </a:r>
            <a:r>
              <a:rPr lang="ko-KR" altLang="en-US" baseline="0" dirty="0" smtClean="0"/>
              <a:t>문의 </a:t>
            </a:r>
            <a:r>
              <a:rPr lang="en-US" altLang="ko-KR" baseline="0" dirty="0" smtClean="0"/>
              <a:t>to </a:t>
            </a:r>
            <a:r>
              <a:rPr lang="ko-KR" altLang="en-US" baseline="0" dirty="0" err="1" smtClean="0"/>
              <a:t>파트장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601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채용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1 , </a:t>
            </a:r>
            <a:r>
              <a:rPr lang="ko-KR" altLang="en-US" dirty="0" smtClean="0"/>
              <a:t>클라</a:t>
            </a:r>
            <a:r>
              <a:rPr lang="en-US" altLang="ko-KR" dirty="0" smtClean="0"/>
              <a:t>1 ( </a:t>
            </a:r>
            <a:r>
              <a:rPr lang="ko-KR" altLang="en-US" dirty="0" smtClean="0"/>
              <a:t>클라</a:t>
            </a:r>
            <a:r>
              <a:rPr lang="en-US" altLang="ko-KR" dirty="0" smtClean="0"/>
              <a:t>1 </a:t>
            </a:r>
            <a:r>
              <a:rPr lang="ko-KR" altLang="en-US" dirty="0" smtClean="0"/>
              <a:t>추가 시도 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대격변이 많아서 </a:t>
            </a:r>
            <a:r>
              <a:rPr lang="en-US" altLang="ko-KR" dirty="0" smtClean="0"/>
              <a:t>2016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목표가 계속 지연되고 있으나 조속히 처리 하겠음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업무가 정리되면 팀장 개발 면담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65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채용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1 , </a:t>
            </a:r>
            <a:r>
              <a:rPr lang="ko-KR" altLang="en-US" dirty="0" smtClean="0"/>
              <a:t>클라</a:t>
            </a:r>
            <a:r>
              <a:rPr lang="en-US" altLang="ko-KR" dirty="0" smtClean="0"/>
              <a:t>1 ( </a:t>
            </a:r>
            <a:r>
              <a:rPr lang="ko-KR" altLang="en-US" dirty="0" smtClean="0"/>
              <a:t>클라</a:t>
            </a:r>
            <a:r>
              <a:rPr lang="en-US" altLang="ko-KR" dirty="0" smtClean="0"/>
              <a:t>1 </a:t>
            </a:r>
            <a:r>
              <a:rPr lang="ko-KR" altLang="en-US" dirty="0" smtClean="0"/>
              <a:t>추가 시도 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대격변이 많아서 </a:t>
            </a:r>
            <a:r>
              <a:rPr lang="en-US" altLang="ko-KR" dirty="0" smtClean="0"/>
              <a:t>2016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목표가 계속 지연되고 있으나 조속히 처리 하겠음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업무가 정리되면 팀장 개발 면담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02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채용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1 , </a:t>
            </a:r>
            <a:r>
              <a:rPr lang="ko-KR" altLang="en-US" dirty="0" smtClean="0"/>
              <a:t>클라</a:t>
            </a:r>
            <a:r>
              <a:rPr lang="en-US" altLang="ko-KR" dirty="0" smtClean="0"/>
              <a:t>1 ( </a:t>
            </a:r>
            <a:r>
              <a:rPr lang="ko-KR" altLang="en-US" dirty="0" smtClean="0"/>
              <a:t>클라</a:t>
            </a:r>
            <a:r>
              <a:rPr lang="en-US" altLang="ko-KR" dirty="0" smtClean="0"/>
              <a:t>1 </a:t>
            </a:r>
            <a:r>
              <a:rPr lang="ko-KR" altLang="en-US" dirty="0" smtClean="0"/>
              <a:t>추가 시도 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대격변이 많아서 </a:t>
            </a:r>
            <a:r>
              <a:rPr lang="en-US" altLang="ko-KR" dirty="0" smtClean="0"/>
              <a:t>2016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목표가 계속 지연되고 있으나 조속히 처리 하겠음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업무가 정리되면 팀장 개발 면담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37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577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채용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1 , </a:t>
            </a:r>
            <a:r>
              <a:rPr lang="ko-KR" altLang="en-US" dirty="0" smtClean="0"/>
              <a:t>클라</a:t>
            </a:r>
            <a:r>
              <a:rPr lang="en-US" altLang="ko-KR" dirty="0" smtClean="0"/>
              <a:t>1 ( </a:t>
            </a:r>
            <a:r>
              <a:rPr lang="ko-KR" altLang="en-US" dirty="0" smtClean="0"/>
              <a:t>클라</a:t>
            </a:r>
            <a:r>
              <a:rPr lang="en-US" altLang="ko-KR" dirty="0" smtClean="0"/>
              <a:t>1 </a:t>
            </a:r>
            <a:r>
              <a:rPr lang="ko-KR" altLang="en-US" dirty="0" smtClean="0"/>
              <a:t>추가 시도 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대격변이 많아서 </a:t>
            </a:r>
            <a:r>
              <a:rPr lang="en-US" altLang="ko-KR" dirty="0" smtClean="0"/>
              <a:t>2016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목표가 계속 지연되고 있으나 조속히 처리 하겠음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업무가 정리되면 팀장 개발 면담 예정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2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78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기록은 화려하지만 아무도 돌보지 않는다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많은 사람들의 애정이 있는 게임이다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용산 대회에서 </a:t>
            </a:r>
            <a:r>
              <a:rPr lang="ko-KR" altLang="en-US" dirty="0" err="1" smtClean="0"/>
              <a:t>정소림</a:t>
            </a:r>
            <a:r>
              <a:rPr lang="ko-KR" altLang="en-US" baseline="0" dirty="0" smtClean="0"/>
              <a:t> 캐스터와 같은 감정을 느낀 사람이 많다</a:t>
            </a:r>
            <a:r>
              <a:rPr lang="en-US" altLang="ko-KR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감격스럽고</a:t>
            </a:r>
            <a:r>
              <a:rPr lang="ko-KR" altLang="en-US" baseline="0" dirty="0" smtClean="0"/>
              <a:t> 많이 와주셔서 </a:t>
            </a:r>
            <a:r>
              <a:rPr lang="ko-KR" altLang="en-US" baseline="0" dirty="0" err="1" smtClean="0"/>
              <a:t>감사합니다는</a:t>
            </a:r>
            <a:r>
              <a:rPr lang="ko-KR" altLang="en-US" baseline="0" dirty="0" smtClean="0"/>
              <a:t> 사실 우리가 해야 할 말 이다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방향성을 잡는 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서비스를 잡는 일 지금 할 줄 아는 사람이 아무도 없다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우리가 아무것도 안 하면 그냥 사라질 게임이다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 외에는 할 줄 아는 사람이 없다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037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smtClean="0"/>
              <a:t>기록은 화려하지만 아무도 돌보지 않는다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많은 사람들의 애정이 있는 게임이다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용산 대회에서 </a:t>
            </a:r>
            <a:r>
              <a:rPr lang="ko-KR" altLang="en-US" dirty="0" err="1" smtClean="0"/>
              <a:t>정소림</a:t>
            </a:r>
            <a:r>
              <a:rPr lang="ko-KR" altLang="en-US" baseline="0" dirty="0" smtClean="0"/>
              <a:t> 캐스터와 같은 감정을 느낀 사람이 많다</a:t>
            </a:r>
            <a:r>
              <a:rPr lang="en-US" altLang="ko-KR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감격스럽고</a:t>
            </a:r>
            <a:r>
              <a:rPr lang="ko-KR" altLang="en-US" baseline="0" dirty="0" smtClean="0"/>
              <a:t> 많이 와주셔서 </a:t>
            </a:r>
            <a:r>
              <a:rPr lang="ko-KR" altLang="en-US" baseline="0" dirty="0" err="1" smtClean="0"/>
              <a:t>감사합니다는</a:t>
            </a:r>
            <a:r>
              <a:rPr lang="ko-KR" altLang="en-US" baseline="0" dirty="0" smtClean="0"/>
              <a:t> 사실 우리가 해야 할 말 이다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방향성을 잡는 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서비스를 잡는 일 지금 할 줄 아는 사람이 아무도 없다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우리가 아무것도 안 하면 그냥 사라질 게임이다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우리 외에는 할 줄 아는 사람이 없다</a:t>
            </a:r>
            <a:r>
              <a:rPr lang="en-US" altLang="ko-KR" dirty="0" smtClean="0"/>
              <a:t>.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45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 현황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상황을 먼저 공유</a:t>
            </a:r>
            <a:endParaRPr lang="en-US" altLang="ko-KR" dirty="0" smtClean="0"/>
          </a:p>
          <a:p>
            <a:r>
              <a:rPr lang="ko-KR" altLang="en-US" dirty="0" smtClean="0"/>
              <a:t>팀 목표</a:t>
            </a:r>
            <a:r>
              <a:rPr lang="en-US" altLang="ko-KR" baseline="0" dirty="0" smtClean="0"/>
              <a:t> : 2016</a:t>
            </a:r>
            <a:r>
              <a:rPr lang="ko-KR" altLang="en-US" baseline="0" dirty="0" smtClean="0"/>
              <a:t>년의 대외적인 목표와 대내적인 목표</a:t>
            </a:r>
            <a:endParaRPr lang="en-US" altLang="ko-KR" baseline="0" dirty="0" smtClean="0"/>
          </a:p>
          <a:p>
            <a:r>
              <a:rPr lang="ko-KR" altLang="en-US" baseline="0" dirty="0" smtClean="0"/>
              <a:t>조직체계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격변의 시기를 거쳐 확정된 현재의 조직체계</a:t>
            </a:r>
            <a:endParaRPr lang="en-US" altLang="ko-KR" baseline="0" dirty="0" smtClean="0"/>
          </a:p>
          <a:p>
            <a:r>
              <a:rPr lang="ko-KR" altLang="en-US" baseline="0" dirty="0" smtClean="0"/>
              <a:t>운영 프로세스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개발에 필요한 각종 정규 회의 소개</a:t>
            </a:r>
            <a:endParaRPr lang="en-US" altLang="ko-KR" baseline="0" dirty="0" smtClean="0"/>
          </a:p>
          <a:p>
            <a:r>
              <a:rPr lang="ko-KR" altLang="en-US" dirty="0" smtClean="0"/>
              <a:t>기타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</a:t>
            </a:r>
            <a:r>
              <a:rPr lang="ko-KR" altLang="en-US" baseline="0" dirty="0" smtClean="0"/>
              <a:t> 가지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57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우리의 인사평가에 적용되어 있는 팀 목표이다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그냥 쓴 말은 아니니 한번 어떤 내용인지 짚어보면 좋겠다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79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말은 많지만 개발목표에서 포커스를 잡을 부분은 세 가지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신규컨텐츠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미정이지만 양보다는 질을 높이는 방향을 중심으로 하고 싶다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취소선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대외적인 서술들 일 뿐</a:t>
            </a:r>
            <a:endParaRPr lang="en-US" altLang="ko-KR" dirty="0" smtClean="0"/>
          </a:p>
          <a:p>
            <a:r>
              <a:rPr lang="ko-KR" altLang="en-US" dirty="0" smtClean="0"/>
              <a:t>노란색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실제 우리의 목표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2D5D3-D250-411C-BBCB-C199500E360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8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f0.slack.com/files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info.dragonflygame.com/confluence/pages/viewpage.action?pageId=90997189" TargetMode="External"/><Relationship Id="rId3" Type="http://schemas.openxmlformats.org/officeDocument/2006/relationships/hyperlink" Target="http://info.dragonflygame.com/confluence/pages/viewpage.action?pageId=95355127" TargetMode="External"/><Relationship Id="rId7" Type="http://schemas.openxmlformats.org/officeDocument/2006/relationships/hyperlink" Target="https://www.youtube.com/watch?v=eQFFCC6Dcx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ub.pmang.com/clan/specialforce/scu10/khh3m3bxhs" TargetMode="External"/><Relationship Id="rId5" Type="http://schemas.openxmlformats.org/officeDocument/2006/relationships/hyperlink" Target="http://info.dragonflygame.com/confluence/pages/viewpage.action?pageId=94274201" TargetMode="External"/><Relationship Id="rId4" Type="http://schemas.openxmlformats.org/officeDocument/2006/relationships/hyperlink" Target="http://info.dragonflygame.com/confluence/pages/viewpage.action?pageId=9676392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1012" y="2714625"/>
            <a:ext cx="8676222" cy="1095376"/>
          </a:xfrm>
        </p:spPr>
        <p:txBody>
          <a:bodyPr/>
          <a:lstStyle/>
          <a:p>
            <a:r>
              <a:rPr lang="en-US" altLang="ko-KR" dirty="0" smtClean="0"/>
              <a:t>2016 sf TEAM </a:t>
            </a:r>
            <a:r>
              <a:rPr lang="ko-KR" altLang="en-US" dirty="0" smtClean="0"/>
              <a:t>운영방안 </a:t>
            </a:r>
            <a:r>
              <a:rPr lang="en-US" altLang="ko-KR" dirty="0" smtClean="0"/>
              <a:t>– 2.E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69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1214716"/>
            <a:ext cx="9905998" cy="3124201"/>
          </a:xfrm>
        </p:spPr>
        <p:txBody>
          <a:bodyPr/>
          <a:lstStyle/>
          <a:p>
            <a:r>
              <a:rPr lang="ko-KR" altLang="en-US" dirty="0" smtClean="0"/>
              <a:t>팀의 </a:t>
            </a:r>
            <a:r>
              <a:rPr lang="ko-KR" altLang="en-US" dirty="0"/>
              <a:t>조직력과 생산성 향상을 위해 다양한 </a:t>
            </a:r>
            <a:r>
              <a:rPr lang="ko-KR" altLang="en-US" dirty="0" smtClean="0"/>
              <a:t>팀 빌딩 </a:t>
            </a:r>
            <a:r>
              <a:rPr lang="ko-KR" altLang="en-US" dirty="0"/>
              <a:t>방안을 도모한다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strike="sngStrike" dirty="0" err="1"/>
              <a:t>팀내</a:t>
            </a:r>
            <a:r>
              <a:rPr lang="ko-KR" altLang="en-US" strike="sngStrike" dirty="0"/>
              <a:t> 조직체계 개편을 통한 </a:t>
            </a:r>
            <a:r>
              <a:rPr lang="ko-KR" altLang="en-US" strike="sngStrike" dirty="0" err="1"/>
              <a:t>리스크</a:t>
            </a:r>
            <a:r>
              <a:rPr lang="ko-KR" altLang="en-US" strike="sngStrike" dirty="0"/>
              <a:t> 관리 </a:t>
            </a:r>
            <a:r>
              <a:rPr lang="ko-KR" altLang="en-US" strike="sngStrike" dirty="0" smtClean="0"/>
              <a:t>강화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= </a:t>
            </a:r>
            <a:r>
              <a:rPr lang="ko-KR" altLang="en-US" dirty="0" smtClean="0">
                <a:solidFill>
                  <a:srgbClr val="FFC000"/>
                </a:solidFill>
              </a:rPr>
              <a:t>조직개편</a:t>
            </a:r>
            <a:endParaRPr lang="ko-KR" altLang="en-US" strike="sngStrike" dirty="0">
              <a:solidFill>
                <a:srgbClr val="FFC000"/>
              </a:solidFill>
            </a:endParaRPr>
          </a:p>
          <a:p>
            <a:pPr lvl="1"/>
            <a:r>
              <a:rPr lang="ko-KR" altLang="en-US" strike="sngStrike" dirty="0"/>
              <a:t>도입되는 </a:t>
            </a:r>
            <a:r>
              <a:rPr lang="ko-KR" altLang="en-US" strike="sngStrike" dirty="0" err="1"/>
              <a:t>컨텐츠에</a:t>
            </a:r>
            <a:r>
              <a:rPr lang="ko-KR" altLang="en-US" strike="sngStrike" dirty="0"/>
              <a:t> 대한 팀원들의 기획 검토 제도 </a:t>
            </a:r>
            <a:r>
              <a:rPr lang="ko-KR" altLang="en-US" strike="sngStrike" dirty="0" smtClean="0"/>
              <a:t>도입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= </a:t>
            </a:r>
            <a:r>
              <a:rPr lang="ko-KR" altLang="en-US" dirty="0" smtClean="0">
                <a:solidFill>
                  <a:srgbClr val="FFC000"/>
                </a:solidFill>
              </a:rPr>
              <a:t>기획검토회의</a:t>
            </a:r>
            <a:endParaRPr lang="ko-KR" altLang="en-US" strike="sngStrike" dirty="0">
              <a:solidFill>
                <a:srgbClr val="FFC000"/>
              </a:solidFill>
            </a:endParaRPr>
          </a:p>
          <a:p>
            <a:pPr lvl="1"/>
            <a:r>
              <a:rPr lang="ko-KR" altLang="en-US" strike="sngStrike" dirty="0"/>
              <a:t>정기적인 </a:t>
            </a:r>
            <a:r>
              <a:rPr lang="ko-KR" altLang="en-US" strike="sngStrike" dirty="0" err="1"/>
              <a:t>팀내</a:t>
            </a:r>
            <a:r>
              <a:rPr lang="ko-KR" altLang="en-US" strike="sngStrike" dirty="0"/>
              <a:t> 운영 브리핑 및 의견 </a:t>
            </a:r>
            <a:r>
              <a:rPr lang="ko-KR" altLang="en-US" strike="sngStrike" dirty="0" smtClean="0"/>
              <a:t>취합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= </a:t>
            </a:r>
            <a:r>
              <a:rPr lang="en-US" altLang="ko-KR" dirty="0" smtClean="0">
                <a:solidFill>
                  <a:srgbClr val="FFC000"/>
                </a:solidFill>
              </a:rPr>
              <a:t>SDC</a:t>
            </a:r>
            <a:endParaRPr lang="ko-KR" altLang="en-US" strike="sngStrike" dirty="0">
              <a:solidFill>
                <a:srgbClr val="FFC000"/>
              </a:solidFill>
            </a:endParaRPr>
          </a:p>
          <a:p>
            <a:pPr lvl="1"/>
            <a:r>
              <a:rPr lang="ko-KR" altLang="en-US" strike="sngStrike" dirty="0"/>
              <a:t>정기적인 </a:t>
            </a:r>
            <a:r>
              <a:rPr lang="ko-KR" altLang="en-US" strike="sngStrike" dirty="0" err="1"/>
              <a:t>팀내</a:t>
            </a:r>
            <a:r>
              <a:rPr lang="ko-KR" altLang="en-US" strike="sngStrike" dirty="0"/>
              <a:t> 세미나를 통한 소통 </a:t>
            </a:r>
            <a:r>
              <a:rPr lang="ko-KR" altLang="en-US" strike="sngStrike" dirty="0" smtClean="0"/>
              <a:t>강화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= </a:t>
            </a:r>
            <a:r>
              <a:rPr lang="en-US" altLang="ko-KR" dirty="0" smtClean="0">
                <a:solidFill>
                  <a:srgbClr val="FFC000"/>
                </a:solidFill>
              </a:rPr>
              <a:t>SDC</a:t>
            </a:r>
            <a:endParaRPr lang="ko-KR" altLang="en-US" strike="sngStrike" dirty="0">
              <a:solidFill>
                <a:srgbClr val="FFC000"/>
              </a:solidFill>
            </a:endParaRPr>
          </a:p>
          <a:p>
            <a:pPr lvl="1"/>
            <a:r>
              <a:rPr lang="ko-KR" altLang="en-US" strike="sngStrike" dirty="0"/>
              <a:t>소속감 증대와 생산성 향상을 위한 지속적인 </a:t>
            </a:r>
            <a:r>
              <a:rPr lang="ko-KR" altLang="en-US" strike="sngStrike" dirty="0" smtClean="0"/>
              <a:t>운</a:t>
            </a:r>
            <a:r>
              <a:rPr lang="en-US" altLang="ko-KR" strike="sngStrike" dirty="0" smtClean="0"/>
              <a:t>	</a:t>
            </a:r>
            <a:r>
              <a:rPr lang="ko-KR" altLang="en-US" strike="sngStrike" dirty="0" err="1" smtClean="0"/>
              <a:t>영방안</a:t>
            </a:r>
            <a:r>
              <a:rPr lang="ko-KR" altLang="en-US" strike="sngStrike" dirty="0" smtClean="0"/>
              <a:t> 모색</a:t>
            </a:r>
            <a:endParaRPr lang="ko-KR" altLang="en-US" strike="sngStrike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팀 목표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운영 목표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10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1102659"/>
            <a:ext cx="11973566" cy="4712604"/>
          </a:xfrm>
        </p:spPr>
        <p:txBody>
          <a:bodyPr>
            <a:normAutofit/>
          </a:bodyPr>
          <a:lstStyle/>
          <a:p>
            <a:r>
              <a:rPr lang="ko-KR" altLang="en-US" dirty="0"/>
              <a:t>팀의 생산성은 특정 지표로 표현 </a:t>
            </a:r>
            <a:r>
              <a:rPr lang="ko-KR" altLang="en-US" dirty="0" smtClean="0"/>
              <a:t>어쩌고 저쩌고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dirty="0" smtClean="0"/>
              <a:t>개인목표에 </a:t>
            </a:r>
            <a:r>
              <a:rPr lang="ko-KR" altLang="en-US" dirty="0"/>
              <a:t>대한 업무 </a:t>
            </a:r>
            <a:r>
              <a:rPr lang="ko-KR" altLang="en-US" dirty="0" smtClean="0"/>
              <a:t>달성도 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= </a:t>
            </a:r>
            <a:r>
              <a:rPr lang="ko-KR" altLang="en-US" dirty="0" smtClean="0">
                <a:solidFill>
                  <a:srgbClr val="FFC000"/>
                </a:solidFill>
              </a:rPr>
              <a:t>목표를 잘 세우고</a:t>
            </a:r>
            <a:endParaRPr lang="en-US" altLang="ko-KR" dirty="0"/>
          </a:p>
          <a:p>
            <a:pPr lvl="2"/>
            <a:r>
              <a:rPr lang="ko-KR" altLang="en-US" strike="sngStrike" dirty="0" err="1" smtClean="0"/>
              <a:t>의미있는</a:t>
            </a:r>
            <a:r>
              <a:rPr lang="ko-KR" altLang="en-US" strike="sngStrike" dirty="0" smtClean="0"/>
              <a:t> </a:t>
            </a:r>
            <a:r>
              <a:rPr lang="ko-KR" altLang="en-US" strike="sngStrike" dirty="0"/>
              <a:t>목표를 설정하고 달성하기 위해 노력하는 과정을 평가합니다</a:t>
            </a:r>
            <a:r>
              <a:rPr lang="en-US" altLang="ko-KR" strike="sngStrike" dirty="0"/>
              <a:t>.</a:t>
            </a:r>
            <a:br>
              <a:rPr lang="en-US" altLang="ko-KR" strike="sngStrike" dirty="0"/>
            </a:br>
            <a:r>
              <a:rPr lang="ko-KR" altLang="en-US" strike="sngStrike" dirty="0"/>
              <a:t>계획한 </a:t>
            </a:r>
            <a:r>
              <a:rPr lang="ko-KR" altLang="en-US" strike="sngStrike" dirty="0" err="1"/>
              <a:t>컨텐츠에</a:t>
            </a:r>
            <a:r>
              <a:rPr lang="ko-KR" altLang="en-US" strike="sngStrike" dirty="0"/>
              <a:t> 대해 성공적인 </a:t>
            </a:r>
            <a:r>
              <a:rPr lang="ko-KR" altLang="en-US" strike="sngStrike" dirty="0" err="1"/>
              <a:t>릴리즈가</a:t>
            </a:r>
            <a:r>
              <a:rPr lang="ko-KR" altLang="en-US" strike="sngStrike" dirty="0"/>
              <a:t> 이루어지지 못한다 하더라도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당시의 상황을 반영하여 평가하겠습니다</a:t>
            </a:r>
            <a:r>
              <a:rPr lang="en-US" altLang="ko-KR" strike="sngStrike" dirty="0"/>
              <a:t>.</a:t>
            </a:r>
          </a:p>
          <a:p>
            <a:pPr lvl="1"/>
            <a:r>
              <a:rPr lang="ko-KR" altLang="en-US" dirty="0"/>
              <a:t>업무에 대한 역량과 능동적 </a:t>
            </a:r>
            <a:r>
              <a:rPr lang="ko-KR" altLang="en-US" dirty="0" smtClean="0"/>
              <a:t>자세</a:t>
            </a:r>
            <a:r>
              <a:rPr lang="en-US" altLang="ko-KR" dirty="0">
                <a:solidFill>
                  <a:srgbClr val="FFC000"/>
                </a:solidFill>
              </a:rPr>
              <a:t> = </a:t>
            </a:r>
            <a:r>
              <a:rPr lang="ko-KR" altLang="en-US" dirty="0" smtClean="0">
                <a:solidFill>
                  <a:srgbClr val="FFC000"/>
                </a:solidFill>
              </a:rPr>
              <a:t>원하는 것을 하세요</a:t>
            </a:r>
            <a:endParaRPr lang="en-US" altLang="ko-KR" dirty="0"/>
          </a:p>
          <a:p>
            <a:pPr lvl="2"/>
            <a:r>
              <a:rPr lang="ko-KR" altLang="en-US" strike="sngStrike" dirty="0" smtClean="0"/>
              <a:t>업무 </a:t>
            </a:r>
            <a:r>
              <a:rPr lang="ko-KR" altLang="en-US" strike="sngStrike" dirty="0"/>
              <a:t>완수에 대한 책임감을 가지고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협업을 존중하며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능동적으로 해결을 도모하는 자세를 높이 평가하겠습니다</a:t>
            </a:r>
            <a:r>
              <a:rPr lang="en-US" altLang="ko-KR" strike="sngStrike" dirty="0"/>
              <a:t>.</a:t>
            </a:r>
            <a:br>
              <a:rPr lang="en-US" altLang="ko-KR" strike="sngStrike" dirty="0"/>
            </a:br>
            <a:r>
              <a:rPr lang="ko-KR" altLang="en-US" strike="sngStrike" dirty="0"/>
              <a:t>업무에 대한 역량강화 노력과 전문가로서의 </a:t>
            </a:r>
            <a:r>
              <a:rPr lang="ko-KR" altLang="en-US" strike="sngStrike" dirty="0" err="1"/>
              <a:t>프로페셔널한</a:t>
            </a:r>
            <a:r>
              <a:rPr lang="ko-KR" altLang="en-US" strike="sngStrike" dirty="0"/>
              <a:t> 태도 또한 중요하게 평가 하겠습니다</a:t>
            </a:r>
            <a:r>
              <a:rPr lang="en-US" altLang="ko-KR" strike="sngStrike" dirty="0"/>
              <a:t>.</a:t>
            </a:r>
          </a:p>
          <a:p>
            <a:pPr lvl="1"/>
            <a:r>
              <a:rPr lang="ko-KR" altLang="en-US" dirty="0" err="1"/>
              <a:t>팀웍에</a:t>
            </a:r>
            <a:r>
              <a:rPr lang="ko-KR" altLang="en-US" dirty="0"/>
              <a:t> 대한 이해와 </a:t>
            </a:r>
            <a:r>
              <a:rPr lang="ko-KR" altLang="en-US" dirty="0" smtClean="0"/>
              <a:t>참여</a:t>
            </a:r>
            <a:r>
              <a:rPr lang="en-US" altLang="ko-KR" dirty="0">
                <a:solidFill>
                  <a:srgbClr val="FFC000"/>
                </a:solidFill>
              </a:rPr>
              <a:t> = </a:t>
            </a:r>
            <a:r>
              <a:rPr lang="ko-KR" altLang="en-US" dirty="0" smtClean="0">
                <a:solidFill>
                  <a:srgbClr val="FFC000"/>
                </a:solidFill>
              </a:rPr>
              <a:t>포기하지 말고</a:t>
            </a:r>
            <a:r>
              <a:rPr lang="en-US" altLang="ko-KR" dirty="0" smtClean="0">
                <a:solidFill>
                  <a:srgbClr val="FFC000"/>
                </a:solidFill>
              </a:rPr>
              <a:t>, </a:t>
            </a:r>
            <a:r>
              <a:rPr lang="ko-KR" altLang="en-US" dirty="0" smtClean="0">
                <a:solidFill>
                  <a:srgbClr val="FFC000"/>
                </a:solidFill>
              </a:rPr>
              <a:t>즐겁게 합시다</a:t>
            </a:r>
            <a:r>
              <a:rPr lang="en-US" altLang="ko-KR" dirty="0" smtClean="0">
                <a:solidFill>
                  <a:srgbClr val="FFC000"/>
                </a:solidFill>
              </a:rPr>
              <a:t>.</a:t>
            </a:r>
            <a:endParaRPr lang="en-US" altLang="ko-KR" dirty="0"/>
          </a:p>
          <a:p>
            <a:pPr lvl="2"/>
            <a:r>
              <a:rPr lang="ko-KR" altLang="en-US" sz="1400" strike="sngStrike" dirty="0" smtClean="0"/>
              <a:t>우리가 </a:t>
            </a:r>
            <a:r>
              <a:rPr lang="ko-KR" altLang="en-US" sz="1400" strike="sngStrike" dirty="0"/>
              <a:t>진행하는 프로젝트를 이해하고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팀의 방향 설정에 참여하며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함께 만들어 가는 것이 중요합니다</a:t>
            </a:r>
            <a:r>
              <a:rPr lang="en-US" altLang="ko-KR" sz="1400" strike="sngStrike" dirty="0"/>
              <a:t>.</a:t>
            </a:r>
            <a:br>
              <a:rPr lang="en-US" altLang="ko-KR" sz="1400" strike="sngStrike" dirty="0"/>
            </a:br>
            <a:r>
              <a:rPr lang="ko-KR" altLang="en-US" sz="1400" strike="sngStrike" dirty="0"/>
              <a:t>서로 존중하고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함께하며</a:t>
            </a:r>
            <a:r>
              <a:rPr lang="en-US" altLang="ko-KR" sz="1400" strike="sngStrike" dirty="0"/>
              <a:t>, </a:t>
            </a:r>
            <a:r>
              <a:rPr lang="ko-KR" altLang="en-US" sz="1400" strike="sngStrike" dirty="0"/>
              <a:t>참여하는 정신을 부탁 드립니다</a:t>
            </a:r>
            <a:r>
              <a:rPr lang="en-US" altLang="ko-KR" sz="1400" strike="sngStrike" dirty="0"/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팀 목표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업무 평가 방침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958898"/>
            <a:ext cx="12070976" cy="589910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팀 현황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약력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자치구를 만들자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스페셜포스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스포를</a:t>
            </a:r>
            <a:r>
              <a:rPr lang="ko-KR" altLang="en-US" dirty="0" smtClean="0"/>
              <a:t> 잘 만드는 것이 우리의 목표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팀 목표</a:t>
            </a:r>
            <a:endParaRPr lang="en-US" altLang="ko-KR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인사평가 목표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chemeClr val="accent1"/>
                </a:solidFill>
              </a:rPr>
              <a:t>포기하지 말고</a:t>
            </a:r>
            <a:r>
              <a:rPr lang="en-US" altLang="ko-KR" dirty="0" smtClean="0">
                <a:solidFill>
                  <a:schemeClr val="accent1"/>
                </a:solidFill>
              </a:rPr>
              <a:t>, </a:t>
            </a:r>
            <a:r>
              <a:rPr lang="ko-KR" altLang="en-US" dirty="0" smtClean="0">
                <a:solidFill>
                  <a:schemeClr val="accent1"/>
                </a:solidFill>
              </a:rPr>
              <a:t>즐겁게 합시다</a:t>
            </a:r>
            <a:r>
              <a:rPr lang="en-US" altLang="ko-KR" dirty="0" smtClean="0">
                <a:solidFill>
                  <a:schemeClr val="accent1"/>
                </a:solidFill>
              </a:rPr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매출목표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업무 평가 방침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서비스 전략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chemeClr val="accent1"/>
                </a:solidFill>
              </a:rPr>
              <a:t>한국 중심의 업무방침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accent1"/>
                </a:solidFill>
              </a:rPr>
              <a:t>조직체계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pPr lvl="1"/>
            <a:r>
              <a:rPr lang="ko-KR" altLang="en-US" dirty="0" smtClean="0"/>
              <a:t>직무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조직도</a:t>
            </a:r>
            <a:endParaRPr lang="en-US" altLang="ko-KR" b="1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운영 프로세스</a:t>
            </a:r>
            <a:endParaRPr lang="en-US" altLang="ko-KR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운영회의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기획심사제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SDC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스케줄 회의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주간보고</a:t>
            </a:r>
            <a:r>
              <a:rPr lang="en-US" altLang="ko-KR" dirty="0"/>
              <a:t>/</a:t>
            </a:r>
            <a:r>
              <a:rPr lang="ko-KR" altLang="en-US" dirty="0"/>
              <a:t>팀장 </a:t>
            </a:r>
            <a:r>
              <a:rPr lang="ko-KR" altLang="en-US" dirty="0" smtClean="0"/>
              <a:t>브리핑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기타사항</a:t>
            </a:r>
            <a:endParaRPr lang="en-US" altLang="ko-KR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60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5924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조직체계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직무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409101"/>
              </p:ext>
            </p:extLst>
          </p:nvPr>
        </p:nvGraphicFramePr>
        <p:xfrm>
          <a:off x="59240" y="958899"/>
          <a:ext cx="12060571" cy="582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85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조직체계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조직도</a:t>
            </a:r>
            <a:endParaRPr lang="en-US" altLang="ko-KR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091097"/>
              </p:ext>
            </p:extLst>
          </p:nvPr>
        </p:nvGraphicFramePr>
        <p:xfrm>
          <a:off x="1" y="958900"/>
          <a:ext cx="12191999" cy="58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내용 개체 틀 1"/>
          <p:cNvSpPr txBox="1">
            <a:spLocks/>
          </p:cNvSpPr>
          <p:nvPr/>
        </p:nvSpPr>
        <p:spPr>
          <a:xfrm>
            <a:off x="155575" y="1119236"/>
            <a:ext cx="11322551" cy="5522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기획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팀의 허브이자 커맨드 센터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단기 계획 수립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로드맵</a:t>
            </a:r>
            <a:r>
              <a:rPr lang="ko-KR" altLang="en-US" dirty="0" smtClean="0"/>
              <a:t> 검토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파트 문화 형성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많은 많은 많은 논의</a:t>
            </a:r>
            <a:endParaRPr lang="en-US" altLang="ko-KR" dirty="0" smtClean="0"/>
          </a:p>
          <a:p>
            <a:r>
              <a:rPr lang="ko-KR" altLang="en-US" dirty="0" smtClean="0"/>
              <a:t>서버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업무 습득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입사 커리큘럼 검토</a:t>
            </a:r>
            <a:r>
              <a:rPr lang="en-US" altLang="ko-KR" dirty="0" smtClean="0"/>
              <a:t>/</a:t>
            </a:r>
            <a:r>
              <a:rPr lang="ko-KR" altLang="en-US" dirty="0" smtClean="0"/>
              <a:t>진행</a:t>
            </a:r>
            <a:endParaRPr lang="en-US" altLang="ko-KR" dirty="0" smtClean="0"/>
          </a:p>
          <a:p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신규인력 </a:t>
            </a:r>
            <a:r>
              <a:rPr lang="ko-KR" altLang="en-US" dirty="0" err="1" smtClean="0"/>
              <a:t>멘토링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파트문화 형성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시니어의 역할 분담</a:t>
            </a:r>
            <a:endParaRPr lang="en-US" altLang="ko-KR" dirty="0" smtClean="0"/>
          </a:p>
          <a:p>
            <a:r>
              <a:rPr lang="ko-KR" altLang="en-US" dirty="0" smtClean="0"/>
              <a:t>그래픽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기술과 인력과 경험을 모두 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조직력만 모으면 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승덕아 잘 부탁해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806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958898"/>
            <a:ext cx="12070976" cy="589910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팀 현황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약력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자치구를 만들자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스페셜포스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스포를</a:t>
            </a:r>
            <a:r>
              <a:rPr lang="ko-KR" altLang="en-US" dirty="0" smtClean="0"/>
              <a:t> 잘 만드는 것이 우리의 목표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팀 목표</a:t>
            </a:r>
            <a:endParaRPr lang="en-US" altLang="ko-KR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인사평가 목표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포기하지말고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즐겁게 합시다</a:t>
            </a:r>
            <a:r>
              <a:rPr lang="en-US" altLang="ko-KR" dirty="0" smtClean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매출목표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업무 평가 방침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서비스 전략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한국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중심의 업무 방침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조직체계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직무 </a:t>
            </a:r>
            <a:r>
              <a:rPr lang="en-US" altLang="ko-KR" dirty="0" smtClean="0"/>
              <a:t>– </a:t>
            </a:r>
            <a:r>
              <a:rPr lang="ko-KR" altLang="en-US" dirty="0" err="1" smtClean="0">
                <a:solidFill>
                  <a:schemeClr val="accent1"/>
                </a:solidFill>
              </a:rPr>
              <a:t>파트장</a:t>
            </a:r>
            <a:r>
              <a:rPr lang="ko-KR" altLang="en-US" dirty="0" smtClean="0">
                <a:solidFill>
                  <a:schemeClr val="accent1"/>
                </a:solidFill>
              </a:rPr>
              <a:t> 중심의 조직 운영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lvl="1"/>
            <a:r>
              <a:rPr lang="ko-KR" altLang="en-US" dirty="0" smtClean="0"/>
              <a:t>조직도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chemeClr val="accent1"/>
                </a:solidFill>
              </a:rPr>
              <a:t>우리 팀은 문화를 만들어 가는 단계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accent1"/>
                </a:solidFill>
              </a:rPr>
              <a:t>운영 프로세스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운영회의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기획심사제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SDC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스케줄 회의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주간보고</a:t>
            </a:r>
            <a:r>
              <a:rPr lang="en-US" altLang="ko-KR" dirty="0" smtClean="0"/>
              <a:t>/</a:t>
            </a:r>
            <a:r>
              <a:rPr lang="ko-KR" altLang="en-US" dirty="0" smtClean="0"/>
              <a:t>팀장 브리핑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기타사항</a:t>
            </a:r>
            <a:endParaRPr lang="en-US" altLang="ko-KR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3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운영 프로세스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1023" y="1102658"/>
            <a:ext cx="11917006" cy="559979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ko-KR" b="1" cap="none" dirty="0" smtClean="0">
                <a:latin typeface="+mn-ea"/>
              </a:rPr>
              <a:t>SF </a:t>
            </a:r>
            <a:r>
              <a:rPr lang="ko-KR" altLang="en-US" b="1" cap="none" dirty="0" smtClean="0">
                <a:latin typeface="+mn-ea"/>
              </a:rPr>
              <a:t>운영회의</a:t>
            </a:r>
            <a:endParaRPr lang="en-US" altLang="ko-KR" b="1" cap="none" dirty="0" smtClean="0">
              <a:latin typeface="+mn-ea"/>
            </a:endParaRPr>
          </a:p>
          <a:p>
            <a:pPr lvl="1"/>
            <a:r>
              <a:rPr lang="ko-KR" altLang="en-US" cap="none" dirty="0" smtClean="0">
                <a:latin typeface="+mn-ea"/>
              </a:rPr>
              <a:t>팀 운영에 필요한 주요 정책을 심의</a:t>
            </a:r>
            <a:r>
              <a:rPr lang="en-US" altLang="ko-KR" cap="none" dirty="0" smtClean="0">
                <a:latin typeface="+mn-ea"/>
              </a:rPr>
              <a:t>/</a:t>
            </a:r>
            <a:r>
              <a:rPr lang="ko-KR" altLang="en-US" cap="none" dirty="0" smtClean="0">
                <a:latin typeface="+mn-ea"/>
              </a:rPr>
              <a:t>결정하는 주간 실무 회의</a:t>
            </a:r>
            <a:endParaRPr lang="en-US" altLang="ko-KR" cap="none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b="1" cap="none" dirty="0" smtClean="0">
                <a:latin typeface="+mn-ea"/>
              </a:rPr>
              <a:t>기획 심사제</a:t>
            </a:r>
            <a:r>
              <a:rPr lang="en-US" altLang="ko-KR" b="1" cap="none" dirty="0" smtClean="0">
                <a:latin typeface="+mn-ea"/>
              </a:rPr>
              <a:t>(</a:t>
            </a:r>
            <a:r>
              <a:rPr lang="ko-KR" altLang="en-US" b="1" cap="none" dirty="0" smtClean="0">
                <a:latin typeface="+mn-ea"/>
              </a:rPr>
              <a:t>가제</a:t>
            </a:r>
            <a:r>
              <a:rPr lang="en-US" altLang="ko-KR" b="1" cap="none" dirty="0" smtClean="0">
                <a:latin typeface="+mn-ea"/>
              </a:rPr>
              <a:t>)</a:t>
            </a:r>
          </a:p>
          <a:p>
            <a:pPr lvl="1"/>
            <a:r>
              <a:rPr lang="ko-KR" altLang="en-US" cap="none" dirty="0" err="1" smtClean="0">
                <a:latin typeface="+mn-ea"/>
              </a:rPr>
              <a:t>컨텐츠</a:t>
            </a:r>
            <a:r>
              <a:rPr lang="ko-KR" altLang="en-US" cap="none" dirty="0" smtClean="0">
                <a:latin typeface="+mn-ea"/>
              </a:rPr>
              <a:t> 도입 시 실무자의 검토 절차를 거치도록 하기 위한 운영 프로세스</a:t>
            </a:r>
            <a:endParaRPr lang="en-US" altLang="ko-KR" cap="none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b="1" cap="none" dirty="0" smtClean="0">
                <a:latin typeface="+mn-ea"/>
              </a:rPr>
              <a:t>SDC (SF Developers Conference)</a:t>
            </a:r>
          </a:p>
          <a:p>
            <a:pPr lvl="1"/>
            <a:r>
              <a:rPr lang="ko-KR" altLang="en-US" cap="none" dirty="0" smtClean="0">
                <a:latin typeface="+mn-ea"/>
              </a:rPr>
              <a:t>팀 내 각종 브리핑 및 세미나</a:t>
            </a:r>
            <a:r>
              <a:rPr lang="en-US" altLang="ko-KR" cap="none" dirty="0" smtClean="0">
                <a:latin typeface="+mn-ea"/>
              </a:rPr>
              <a:t>, </a:t>
            </a:r>
            <a:r>
              <a:rPr lang="ko-KR" altLang="en-US" cap="none" dirty="0" smtClean="0">
                <a:latin typeface="+mn-ea"/>
              </a:rPr>
              <a:t>토론을 진행하기 위한 주간 </a:t>
            </a:r>
            <a:r>
              <a:rPr lang="ko-KR" altLang="en-US" cap="none" dirty="0" err="1" smtClean="0">
                <a:latin typeface="+mn-ea"/>
              </a:rPr>
              <a:t>컨퍼런스</a:t>
            </a:r>
            <a:endParaRPr lang="en-US" altLang="ko-KR" cap="none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b="1" cap="none" dirty="0" smtClean="0">
                <a:latin typeface="+mn-ea"/>
              </a:rPr>
              <a:t>주간업무보고 </a:t>
            </a:r>
            <a:r>
              <a:rPr lang="en-US" altLang="ko-KR" b="1" cap="none" dirty="0" smtClean="0">
                <a:latin typeface="+mn-ea"/>
              </a:rPr>
              <a:t>/ </a:t>
            </a:r>
            <a:r>
              <a:rPr lang="ko-KR" altLang="en-US" b="1" cap="none" dirty="0" smtClean="0">
                <a:latin typeface="+mn-ea"/>
              </a:rPr>
              <a:t>팀장 브리핑</a:t>
            </a:r>
            <a:endParaRPr lang="en-US" altLang="ko-KR" b="1" cap="none" dirty="0">
              <a:latin typeface="+mn-ea"/>
            </a:endParaRPr>
          </a:p>
          <a:p>
            <a:pPr lvl="1"/>
            <a:r>
              <a:rPr lang="ko-KR" altLang="en-US" cap="none" dirty="0" smtClean="0">
                <a:latin typeface="+mn-ea"/>
              </a:rPr>
              <a:t>팀 내 업무 공유를 위한 주간 진행상황 브리핑</a:t>
            </a:r>
            <a:endParaRPr lang="en-US" altLang="ko-KR" cap="none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b="1" cap="none" dirty="0" smtClean="0">
                <a:latin typeface="+mn-ea"/>
              </a:rPr>
              <a:t>스케줄회의</a:t>
            </a:r>
            <a:endParaRPr lang="en-US" altLang="ko-KR" b="1" cap="none" dirty="0" smtClean="0">
              <a:latin typeface="+mn-ea"/>
            </a:endParaRPr>
          </a:p>
          <a:p>
            <a:pPr lvl="1"/>
            <a:r>
              <a:rPr lang="ko-KR" altLang="en-US" cap="none" dirty="0" smtClean="0">
                <a:latin typeface="+mn-ea"/>
              </a:rPr>
              <a:t>국가별 업무 진행에 대한 포괄적 회의</a:t>
            </a:r>
            <a:endParaRPr lang="en-US" altLang="ko-KR" cap="none" dirty="0" smtClean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198" y="3628572"/>
            <a:ext cx="5358831" cy="307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9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cap="none" dirty="0" smtClean="0"/>
              <a:t>SF </a:t>
            </a:r>
            <a:r>
              <a:rPr lang="ko-KR" altLang="en-US" cap="none" dirty="0" smtClean="0"/>
              <a:t>운영회의</a:t>
            </a:r>
            <a:r>
              <a:rPr lang="en-US" altLang="ko-KR" cap="none" dirty="0" smtClean="0"/>
              <a:t>(</a:t>
            </a:r>
            <a:r>
              <a:rPr lang="ko-KR" altLang="en-US" cap="none" dirty="0" err="1" smtClean="0"/>
              <a:t>리더스회의</a:t>
            </a:r>
            <a:r>
              <a:rPr lang="en-US" altLang="ko-KR" cap="none" dirty="0" smtClean="0"/>
              <a:t>)</a:t>
            </a:r>
            <a:endParaRPr lang="ko-KR" altLang="en-US" cap="none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0" y="1112788"/>
            <a:ext cx="12192000" cy="5745212"/>
          </a:xfrm>
        </p:spPr>
        <p:txBody>
          <a:bodyPr anchor="t">
            <a:normAutofit/>
          </a:bodyPr>
          <a:lstStyle/>
          <a:p>
            <a:r>
              <a:rPr lang="ko-KR" altLang="en-US" cap="none" dirty="0" smtClean="0">
                <a:latin typeface="+mn-ea"/>
              </a:rPr>
              <a:t>역할</a:t>
            </a:r>
            <a:endParaRPr lang="en-US" altLang="ko-KR" cap="none" dirty="0" smtClean="0">
              <a:latin typeface="+mn-ea"/>
            </a:endParaRPr>
          </a:p>
          <a:p>
            <a:pPr lvl="1"/>
            <a:r>
              <a:rPr lang="ko-KR" altLang="en-US" cap="none" dirty="0" smtClean="0">
                <a:latin typeface="+mn-ea"/>
              </a:rPr>
              <a:t>팀의 모든 운영 정책과 방향이 정해지는 자리</a:t>
            </a:r>
            <a:endParaRPr lang="en-US" altLang="ko-KR" cap="none" dirty="0" smtClean="0">
              <a:latin typeface="+mn-ea"/>
            </a:endParaRPr>
          </a:p>
          <a:p>
            <a:pPr lvl="1"/>
            <a:r>
              <a:rPr lang="ko-KR" altLang="en-US" cap="none" dirty="0" smtClean="0">
                <a:latin typeface="+mn-ea"/>
              </a:rPr>
              <a:t>현황파악</a:t>
            </a:r>
            <a:r>
              <a:rPr lang="en-US" altLang="ko-KR" cap="none" dirty="0" smtClean="0">
                <a:latin typeface="+mn-ea"/>
              </a:rPr>
              <a:t>, </a:t>
            </a:r>
            <a:r>
              <a:rPr lang="ko-KR" altLang="en-US" cap="none" dirty="0" smtClean="0">
                <a:latin typeface="+mn-ea"/>
              </a:rPr>
              <a:t>정책심의</a:t>
            </a:r>
            <a:r>
              <a:rPr lang="en-US" altLang="ko-KR" cap="none" dirty="0" smtClean="0">
                <a:latin typeface="+mn-ea"/>
              </a:rPr>
              <a:t>, </a:t>
            </a:r>
            <a:r>
              <a:rPr lang="ko-KR" altLang="en-US" cap="none" dirty="0" smtClean="0">
                <a:latin typeface="+mn-ea"/>
              </a:rPr>
              <a:t>계획수립</a:t>
            </a:r>
            <a:r>
              <a:rPr lang="en-US" altLang="ko-KR" cap="none" dirty="0" smtClean="0">
                <a:latin typeface="+mn-ea"/>
              </a:rPr>
              <a:t>, </a:t>
            </a:r>
            <a:r>
              <a:rPr lang="ko-KR" altLang="en-US" cap="none" dirty="0" smtClean="0">
                <a:latin typeface="+mn-ea"/>
              </a:rPr>
              <a:t>민생해결</a:t>
            </a:r>
            <a:r>
              <a:rPr lang="en-US" altLang="ko-KR" cap="none" dirty="0" smtClean="0">
                <a:latin typeface="+mn-ea"/>
              </a:rPr>
              <a:t> </a:t>
            </a:r>
            <a:r>
              <a:rPr lang="ko-KR" altLang="en-US" cap="none" dirty="0" smtClean="0">
                <a:latin typeface="+mn-ea"/>
              </a:rPr>
              <a:t>등등</a:t>
            </a:r>
            <a:endParaRPr lang="en-US" altLang="ko-KR" cap="none" dirty="0" smtClean="0">
              <a:latin typeface="+mn-ea"/>
            </a:endParaRPr>
          </a:p>
          <a:p>
            <a:r>
              <a:rPr lang="ko-KR" altLang="en-US" cap="none" dirty="0" smtClean="0">
                <a:latin typeface="+mn-ea"/>
              </a:rPr>
              <a:t>운영</a:t>
            </a:r>
            <a:endParaRPr lang="en-US" altLang="ko-KR" cap="none" dirty="0" smtClean="0">
              <a:latin typeface="+mn-ea"/>
            </a:endParaRPr>
          </a:p>
          <a:p>
            <a:pPr lvl="1"/>
            <a:r>
              <a:rPr lang="ko-KR" altLang="en-US" cap="none" dirty="0" smtClean="0">
                <a:latin typeface="+mn-ea"/>
              </a:rPr>
              <a:t>지금 가장 중요한 문제가 무엇인가</a:t>
            </a:r>
            <a:endParaRPr lang="en-US" altLang="ko-KR" cap="none" dirty="0" smtClean="0">
              <a:latin typeface="+mn-ea"/>
            </a:endParaRPr>
          </a:p>
          <a:p>
            <a:pPr lvl="2"/>
            <a:r>
              <a:rPr lang="ko-KR" altLang="en-US" cap="none" dirty="0" smtClean="0">
                <a:latin typeface="+mn-ea"/>
              </a:rPr>
              <a:t>이슈의 선별과 추적</a:t>
            </a:r>
            <a:endParaRPr lang="en-US" altLang="ko-KR" cap="none" dirty="0" smtClean="0">
              <a:latin typeface="+mn-ea"/>
            </a:endParaRPr>
          </a:p>
          <a:p>
            <a:pPr lvl="2"/>
            <a:r>
              <a:rPr lang="ko-KR" altLang="en-US" cap="none" dirty="0" smtClean="0">
                <a:latin typeface="+mn-ea"/>
              </a:rPr>
              <a:t>현황 파악이 가능해야 함</a:t>
            </a:r>
            <a:endParaRPr lang="en-US" altLang="ko-KR" cap="none" dirty="0" smtClean="0">
              <a:latin typeface="+mn-ea"/>
            </a:endParaRPr>
          </a:p>
          <a:p>
            <a:pPr lvl="2"/>
            <a:r>
              <a:rPr lang="ko-KR" altLang="en-US" cap="none" dirty="0" smtClean="0">
                <a:latin typeface="+mn-ea"/>
              </a:rPr>
              <a:t>장기적인 안목이 필요</a:t>
            </a:r>
            <a:endParaRPr lang="en-US" altLang="ko-KR" cap="none" dirty="0" smtClean="0">
              <a:latin typeface="+mn-ea"/>
            </a:endParaRPr>
          </a:p>
          <a:p>
            <a:pPr lvl="1"/>
            <a:r>
              <a:rPr lang="ko-KR" altLang="en-US" cap="none" dirty="0" smtClean="0">
                <a:latin typeface="+mn-ea"/>
              </a:rPr>
              <a:t>팀의 자원 배분을 관리</a:t>
            </a:r>
            <a:endParaRPr lang="en-US" altLang="ko-KR" cap="none" dirty="0" smtClean="0">
              <a:latin typeface="+mn-ea"/>
            </a:endParaRPr>
          </a:p>
          <a:p>
            <a:pPr lvl="2"/>
            <a:r>
              <a:rPr lang="ko-KR" altLang="en-US" cap="none" dirty="0">
                <a:latin typeface="+mn-ea"/>
              </a:rPr>
              <a:t>일</a:t>
            </a:r>
            <a:r>
              <a:rPr lang="ko-KR" altLang="en-US" cap="none" dirty="0" smtClean="0">
                <a:latin typeface="+mn-ea"/>
              </a:rPr>
              <a:t>의 우선 순위를 배분</a:t>
            </a:r>
            <a:endParaRPr lang="en-US" altLang="ko-KR" cap="none" dirty="0" smtClean="0">
              <a:latin typeface="+mn-ea"/>
            </a:endParaRPr>
          </a:p>
          <a:p>
            <a:pPr lvl="2"/>
            <a:r>
              <a:rPr lang="ko-KR" altLang="en-US" cap="none" dirty="0" smtClean="0">
                <a:latin typeface="+mn-ea"/>
              </a:rPr>
              <a:t>운영관리</a:t>
            </a:r>
            <a:r>
              <a:rPr lang="en-US" altLang="ko-KR" cap="none" dirty="0" smtClean="0">
                <a:latin typeface="+mn-ea"/>
              </a:rPr>
              <a:t>, </a:t>
            </a:r>
            <a:r>
              <a:rPr lang="ko-KR" altLang="en-US" cap="none" dirty="0" smtClean="0">
                <a:latin typeface="+mn-ea"/>
              </a:rPr>
              <a:t>업무관리</a:t>
            </a:r>
            <a:r>
              <a:rPr lang="en-US" altLang="ko-KR" cap="none" dirty="0" smtClean="0">
                <a:latin typeface="+mn-ea"/>
              </a:rPr>
              <a:t>, </a:t>
            </a:r>
            <a:r>
              <a:rPr lang="ko-KR" altLang="en-US" cap="none" dirty="0" smtClean="0">
                <a:latin typeface="+mn-ea"/>
              </a:rPr>
              <a:t>일정관리</a:t>
            </a:r>
            <a:r>
              <a:rPr lang="en-US" altLang="ko-KR" cap="none" dirty="0" smtClean="0">
                <a:latin typeface="+mn-ea"/>
              </a:rPr>
              <a:t>, </a:t>
            </a:r>
            <a:r>
              <a:rPr lang="ko-KR" altLang="en-US" cap="none" dirty="0" smtClean="0">
                <a:latin typeface="+mn-ea"/>
              </a:rPr>
              <a:t>인력관리</a:t>
            </a:r>
            <a:r>
              <a:rPr lang="en-US" altLang="ko-KR" cap="none" dirty="0" smtClean="0">
                <a:latin typeface="+mn-ea"/>
              </a:rPr>
              <a:t>, </a:t>
            </a:r>
            <a:r>
              <a:rPr lang="ko-KR" altLang="en-US" cap="none" dirty="0" smtClean="0">
                <a:latin typeface="+mn-ea"/>
              </a:rPr>
              <a:t>기타 등등</a:t>
            </a:r>
            <a:endParaRPr lang="en-US" altLang="ko-KR" cap="none" dirty="0" smtClean="0">
              <a:latin typeface="+mn-ea"/>
            </a:endParaRPr>
          </a:p>
          <a:p>
            <a:r>
              <a:rPr lang="ko-KR" altLang="en-US" cap="none" dirty="0" smtClean="0">
                <a:latin typeface="+mn-ea"/>
              </a:rPr>
              <a:t>회의록</a:t>
            </a:r>
            <a:endParaRPr lang="en-US" altLang="ko-KR" cap="none" dirty="0" smtClean="0">
              <a:latin typeface="+mn-ea"/>
            </a:endParaRPr>
          </a:p>
          <a:p>
            <a:pPr lvl="1"/>
            <a:r>
              <a:rPr lang="ko-KR" altLang="en-US" cap="none" dirty="0" err="1" smtClean="0">
                <a:latin typeface="+mn-ea"/>
              </a:rPr>
              <a:t>컨플런스에서</a:t>
            </a:r>
            <a:r>
              <a:rPr lang="ko-KR" altLang="en-US" cap="none" dirty="0" smtClean="0">
                <a:latin typeface="+mn-ea"/>
              </a:rPr>
              <a:t> 상시 열람가능</a:t>
            </a:r>
            <a:endParaRPr lang="en-US" altLang="ko-KR" cap="none" dirty="0" smtClean="0">
              <a:latin typeface="+mn-ea"/>
            </a:endParaRPr>
          </a:p>
          <a:p>
            <a:pPr lvl="2"/>
            <a:endParaRPr lang="en-US" altLang="ko-KR" cap="none" dirty="0" smtClean="0">
              <a:latin typeface="+mn-ea"/>
            </a:endParaRPr>
          </a:p>
          <a:p>
            <a:pPr lvl="2"/>
            <a:endParaRPr lang="en-US" altLang="ko-KR" cap="none" dirty="0" smtClean="0">
              <a:latin typeface="+mn-ea"/>
            </a:endParaRPr>
          </a:p>
          <a:p>
            <a:pPr lvl="2"/>
            <a:endParaRPr lang="en-US" altLang="ko-KR" cap="none" dirty="0" smtClean="0">
              <a:latin typeface="+mn-ea"/>
            </a:endParaRPr>
          </a:p>
          <a:p>
            <a:pPr lvl="2"/>
            <a:endParaRPr lang="en-US" altLang="ko-KR" cap="none" dirty="0" smtClean="0">
              <a:latin typeface="+mn-ea"/>
            </a:endParaRPr>
          </a:p>
          <a:p>
            <a:pPr lvl="1"/>
            <a:endParaRPr lang="en-US" altLang="ko-KR" cap="none" dirty="0" smtClean="0">
              <a:latin typeface="+mn-ea"/>
            </a:endParaRPr>
          </a:p>
          <a:p>
            <a:pPr lvl="1"/>
            <a:endParaRPr lang="en-US" altLang="ko-KR" cap="none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6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1"/>
          <p:cNvSpPr>
            <a:spLocks noGrp="1"/>
          </p:cNvSpPr>
          <p:nvPr>
            <p:ph idx="1"/>
          </p:nvPr>
        </p:nvSpPr>
        <p:spPr>
          <a:xfrm>
            <a:off x="121023" y="1102658"/>
            <a:ext cx="11917006" cy="5599799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b="1" cap="none" dirty="0" smtClean="0">
                <a:latin typeface="+mn-ea"/>
              </a:rPr>
              <a:t>제안에 포함되어야 할 사항</a:t>
            </a:r>
            <a:endParaRPr lang="en-US" altLang="ko-KR" b="1" cap="none" dirty="0">
              <a:latin typeface="+mn-ea"/>
            </a:endParaRPr>
          </a:p>
          <a:p>
            <a:pPr lvl="1"/>
            <a:r>
              <a:rPr lang="ko-KR" altLang="en-US" b="1" cap="none" dirty="0" smtClean="0">
                <a:latin typeface="+mn-ea"/>
              </a:rPr>
              <a:t>제안배경 </a:t>
            </a:r>
            <a:endParaRPr lang="en-US" altLang="ko-KR" b="1" cap="none" dirty="0" smtClean="0">
              <a:latin typeface="+mn-ea"/>
            </a:endParaRPr>
          </a:p>
          <a:p>
            <a:pPr lvl="2"/>
            <a:r>
              <a:rPr lang="ko-KR" altLang="en-US" cap="none" dirty="0" smtClean="0">
                <a:latin typeface="+mn-ea"/>
              </a:rPr>
              <a:t>지금 상황이 어떻길래</a:t>
            </a:r>
            <a:r>
              <a:rPr lang="en-US" altLang="ko-KR" cap="none" dirty="0" smtClean="0">
                <a:latin typeface="+mn-ea"/>
              </a:rPr>
              <a:t>?</a:t>
            </a:r>
          </a:p>
          <a:p>
            <a:pPr lvl="2"/>
            <a:r>
              <a:rPr lang="ko-KR" altLang="en-US" cap="none" dirty="0" smtClean="0">
                <a:latin typeface="+mn-ea"/>
              </a:rPr>
              <a:t>어떤 문제를 해결하기 위해서</a:t>
            </a:r>
            <a:r>
              <a:rPr lang="en-US" altLang="ko-KR" cap="none" dirty="0" smtClean="0">
                <a:latin typeface="+mn-ea"/>
              </a:rPr>
              <a:t>?</a:t>
            </a:r>
            <a:endParaRPr lang="en-US" altLang="ko-KR" cap="none" dirty="0">
              <a:latin typeface="+mn-ea"/>
            </a:endParaRPr>
          </a:p>
          <a:p>
            <a:pPr lvl="1"/>
            <a:r>
              <a:rPr lang="ko-KR" altLang="en-US" b="1" cap="none" dirty="0" smtClean="0">
                <a:latin typeface="+mn-ea"/>
              </a:rPr>
              <a:t>기대효과 </a:t>
            </a:r>
            <a:r>
              <a:rPr lang="en-US" altLang="ko-KR" b="1" cap="none" dirty="0" smtClean="0">
                <a:latin typeface="+mn-ea"/>
              </a:rPr>
              <a:t>– </a:t>
            </a:r>
            <a:r>
              <a:rPr lang="ko-KR" altLang="en-US" b="1" cap="none" dirty="0" smtClean="0">
                <a:latin typeface="+mn-ea"/>
              </a:rPr>
              <a:t>목표와 범위</a:t>
            </a:r>
            <a:endParaRPr lang="en-US" altLang="ko-KR" b="1" cap="none" dirty="0" smtClean="0">
              <a:latin typeface="+mn-ea"/>
            </a:endParaRPr>
          </a:p>
          <a:p>
            <a:pPr lvl="2"/>
            <a:r>
              <a:rPr lang="ko-KR" altLang="en-US" cap="none" dirty="0" err="1" smtClean="0">
                <a:latin typeface="+mn-ea"/>
              </a:rPr>
              <a:t>타겟은</a:t>
            </a:r>
            <a:r>
              <a:rPr lang="ko-KR" altLang="en-US" cap="none" dirty="0" smtClean="0">
                <a:latin typeface="+mn-ea"/>
              </a:rPr>
              <a:t> 여기</a:t>
            </a:r>
            <a:endParaRPr lang="en-US" altLang="ko-KR" cap="none" dirty="0" smtClean="0">
              <a:latin typeface="+mn-ea"/>
            </a:endParaRPr>
          </a:p>
          <a:p>
            <a:pPr lvl="2"/>
            <a:r>
              <a:rPr lang="ko-KR" altLang="en-US" cap="none" dirty="0" smtClean="0">
                <a:latin typeface="+mn-ea"/>
              </a:rPr>
              <a:t>이만큼만 되면 </a:t>
            </a:r>
            <a:r>
              <a:rPr lang="ko-KR" altLang="en-US" cap="none" dirty="0" err="1" smtClean="0">
                <a:latin typeface="+mn-ea"/>
              </a:rPr>
              <a:t>성ㅋ공ㅋ</a:t>
            </a:r>
            <a:endParaRPr lang="en-US" altLang="ko-KR" cap="none" dirty="0" smtClean="0">
              <a:latin typeface="+mn-ea"/>
            </a:endParaRPr>
          </a:p>
          <a:p>
            <a:pPr lvl="1"/>
            <a:r>
              <a:rPr lang="ko-KR" altLang="en-US" b="1" cap="none" dirty="0" smtClean="0">
                <a:latin typeface="+mn-ea"/>
              </a:rPr>
              <a:t>품질관리 방안</a:t>
            </a:r>
            <a:endParaRPr lang="en-US" altLang="ko-KR" b="1" cap="none" dirty="0" smtClean="0">
              <a:latin typeface="+mn-ea"/>
            </a:endParaRPr>
          </a:p>
          <a:p>
            <a:pPr lvl="2"/>
            <a:r>
              <a:rPr lang="ko-KR" altLang="en-US" cap="none" dirty="0" smtClean="0">
                <a:latin typeface="+mn-ea"/>
              </a:rPr>
              <a:t>기대효과의 성공을 알기 위해서는 어떤 데이터가 필요한가</a:t>
            </a:r>
            <a:r>
              <a:rPr lang="en-US" altLang="ko-KR" cap="none" dirty="0" smtClean="0">
                <a:latin typeface="+mn-ea"/>
              </a:rPr>
              <a:t>?</a:t>
            </a:r>
          </a:p>
          <a:p>
            <a:pPr lvl="2"/>
            <a:r>
              <a:rPr lang="ko-KR" altLang="en-US" cap="none" dirty="0" smtClean="0">
                <a:latin typeface="+mn-ea"/>
              </a:rPr>
              <a:t>평가할 수 있는 지표들은 무엇이 있는가</a:t>
            </a:r>
            <a:r>
              <a:rPr lang="en-US" altLang="ko-KR" cap="none" dirty="0" smtClean="0">
                <a:latin typeface="+mn-ea"/>
              </a:rPr>
              <a:t>?</a:t>
            </a:r>
            <a:r>
              <a:rPr lang="ko-KR" altLang="en-US" cap="none" dirty="0" smtClean="0">
                <a:latin typeface="+mn-ea"/>
              </a:rPr>
              <a:t>  </a:t>
            </a:r>
            <a:endParaRPr lang="en-US" altLang="ko-KR" cap="none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b="1" cap="none" dirty="0" smtClean="0">
                <a:latin typeface="+mn-ea"/>
              </a:rPr>
              <a:t>심사기준</a:t>
            </a:r>
            <a:endParaRPr lang="en-US" altLang="ko-KR" b="1" cap="none" dirty="0" smtClean="0">
              <a:latin typeface="+mn-ea"/>
            </a:endParaRPr>
          </a:p>
          <a:p>
            <a:pPr lvl="1"/>
            <a:r>
              <a:rPr lang="ko-KR" altLang="en-US" cap="none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n-ea"/>
              </a:rPr>
              <a:t>제안배경은 타당한가</a:t>
            </a:r>
            <a:r>
              <a:rPr lang="en-US" altLang="ko-KR" cap="none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n-ea"/>
              </a:rPr>
              <a:t>.</a:t>
            </a:r>
          </a:p>
          <a:p>
            <a:pPr lvl="1"/>
            <a:r>
              <a:rPr lang="ko-KR" altLang="en-US" cap="none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n-ea"/>
              </a:rPr>
              <a:t>문제 의식에 공감할 수 있는가</a:t>
            </a:r>
            <a:r>
              <a:rPr lang="en-US" altLang="ko-KR" cap="none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n-ea"/>
              </a:rPr>
              <a:t>.</a:t>
            </a:r>
          </a:p>
          <a:p>
            <a:pPr lvl="1"/>
            <a:r>
              <a:rPr lang="ko-KR" altLang="en-US" cap="none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n-ea"/>
              </a:rPr>
              <a:t>기대효과가 실효성이 있는가</a:t>
            </a:r>
            <a:r>
              <a:rPr lang="en-US" altLang="ko-KR" cap="none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n-ea"/>
              </a:rPr>
              <a:t>.</a:t>
            </a:r>
          </a:p>
          <a:p>
            <a:pPr lvl="1"/>
            <a:r>
              <a:rPr lang="ko-KR" altLang="en-US" cap="none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n-ea"/>
              </a:rPr>
              <a:t>재미있을 것 인가</a:t>
            </a:r>
            <a:r>
              <a:rPr lang="en-US" altLang="ko-KR" cap="none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+mn-ea"/>
              </a:rPr>
              <a:t>?</a:t>
            </a:r>
          </a:p>
          <a:p>
            <a:pPr lvl="1"/>
            <a:endParaRPr lang="en-US" altLang="ko-KR" cap="none" dirty="0">
              <a:latin typeface="+mn-ea"/>
            </a:endParaRPr>
          </a:p>
          <a:p>
            <a:pPr lvl="1"/>
            <a:endParaRPr lang="ko-KR" altLang="en-US" cap="none" dirty="0" smtClean="0">
              <a:latin typeface="+mn-ea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기획 심사제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가제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규칙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5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cap="none" dirty="0" smtClean="0"/>
              <a:t>SDC – </a:t>
            </a:r>
            <a:r>
              <a:rPr lang="ko-KR" altLang="en-US" cap="none" dirty="0" smtClean="0"/>
              <a:t>개요</a:t>
            </a:r>
            <a:endParaRPr lang="ko-KR" altLang="en-US" cap="none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1024" y="1102659"/>
            <a:ext cx="6759019" cy="2672987"/>
          </a:xfrm>
        </p:spPr>
        <p:txBody>
          <a:bodyPr anchor="t"/>
          <a:lstStyle/>
          <a:p>
            <a:r>
              <a:rPr lang="en-US" altLang="ko-KR" cap="none" dirty="0"/>
              <a:t>SDC - SF Developers Conference</a:t>
            </a:r>
          </a:p>
          <a:p>
            <a:pPr lvl="1"/>
            <a:r>
              <a:rPr lang="ko-KR" altLang="en-US" cap="none" dirty="0" smtClean="0"/>
              <a:t>자유주제의 세미나</a:t>
            </a:r>
            <a:endParaRPr lang="ko-KR" altLang="en-US" cap="none" dirty="0"/>
          </a:p>
          <a:p>
            <a:pPr lvl="1"/>
            <a:r>
              <a:rPr lang="ko-KR" altLang="en-US" cap="none" dirty="0" smtClean="0"/>
              <a:t>팀장의 </a:t>
            </a:r>
            <a:r>
              <a:rPr lang="ko-KR" altLang="en-US" cap="none" dirty="0"/>
              <a:t>정기적인 운영 브리핑</a:t>
            </a:r>
          </a:p>
          <a:p>
            <a:pPr lvl="1"/>
            <a:r>
              <a:rPr lang="ko-KR" altLang="en-US" cap="none" dirty="0" smtClean="0"/>
              <a:t>정기적인 브레인 </a:t>
            </a:r>
            <a:r>
              <a:rPr lang="ko-KR" altLang="en-US" cap="none" dirty="0" err="1" smtClean="0"/>
              <a:t>스토밍</a:t>
            </a:r>
            <a:endParaRPr lang="en-US" altLang="ko-KR" cap="none" dirty="0" smtClean="0"/>
          </a:p>
          <a:p>
            <a:pPr lvl="1"/>
            <a:r>
              <a:rPr lang="ko-KR" altLang="en-US" cap="none" dirty="0" smtClean="0"/>
              <a:t>기타</a:t>
            </a:r>
            <a:r>
              <a:rPr lang="en-US" altLang="ko-KR" cap="none" dirty="0" smtClean="0"/>
              <a:t> </a:t>
            </a:r>
            <a:r>
              <a:rPr lang="ko-KR" altLang="en-US" cap="none" dirty="0" smtClean="0"/>
              <a:t>팀원들의 </a:t>
            </a:r>
            <a:r>
              <a:rPr lang="ko-KR" altLang="en-US" cap="none" dirty="0"/>
              <a:t>참여 및 의견 취합이 </a:t>
            </a:r>
            <a:r>
              <a:rPr lang="ko-KR" altLang="en-US" cap="none" dirty="0" smtClean="0"/>
              <a:t>요구되는 모든 사항</a:t>
            </a:r>
            <a:endParaRPr lang="ko-KR" altLang="en-US" cap="none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34" y="3915778"/>
            <a:ext cx="9754961" cy="2410161"/>
          </a:xfrm>
          <a:prstGeom prst="rect">
            <a:avLst/>
          </a:prstGeom>
        </p:spPr>
      </p:pic>
      <p:sp>
        <p:nvSpPr>
          <p:cNvPr id="10" name="내용 개체 틀 1"/>
          <p:cNvSpPr txBox="1">
            <a:spLocks/>
          </p:cNvSpPr>
          <p:nvPr/>
        </p:nvSpPr>
        <p:spPr>
          <a:xfrm>
            <a:off x="6469250" y="955272"/>
            <a:ext cx="5722750" cy="2816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예를 들면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개발 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 논의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분석 등 업무 토론</a:t>
            </a:r>
            <a:r>
              <a:rPr lang="en-US" altLang="ko-KR" dirty="0" smtClean="0"/>
              <a:t>/</a:t>
            </a:r>
            <a:r>
              <a:rPr lang="ko-KR" altLang="en-US" dirty="0" smtClean="0"/>
              <a:t>브리핑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파트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툴 강좌 등 업무 교양 세미나</a:t>
            </a:r>
            <a:endParaRPr lang="en-US" altLang="ko-KR" dirty="0" smtClean="0"/>
          </a:p>
          <a:p>
            <a:pPr lvl="1"/>
            <a:r>
              <a:rPr lang="ko-KR" altLang="en-US" dirty="0"/>
              <a:t>팀 운영 의견</a:t>
            </a:r>
            <a:r>
              <a:rPr lang="en-US" altLang="ko-KR" dirty="0"/>
              <a:t>, </a:t>
            </a:r>
            <a:r>
              <a:rPr lang="ko-KR" altLang="en-US" dirty="0"/>
              <a:t>방향 제시</a:t>
            </a:r>
            <a:r>
              <a:rPr lang="en-US" altLang="ko-KR" dirty="0"/>
              <a:t>, </a:t>
            </a:r>
            <a:r>
              <a:rPr lang="ko-KR" altLang="en-US" dirty="0"/>
              <a:t>신규 프로젝트 제안 등 의견 개진</a:t>
            </a:r>
            <a:endParaRPr lang="en-US" altLang="ko-KR" dirty="0" smtClean="0"/>
          </a:p>
          <a:p>
            <a:pPr lvl="1"/>
            <a:r>
              <a:rPr lang="ko-KR" altLang="en-US" dirty="0"/>
              <a:t>이야기하고 싶은 주제에 대한 백분토론</a:t>
            </a:r>
            <a:endParaRPr lang="en-US" altLang="ko-KR" dirty="0"/>
          </a:p>
          <a:p>
            <a:pPr lvl="1"/>
            <a:r>
              <a:rPr lang="ko-KR" altLang="en-US" dirty="0" smtClean="0"/>
              <a:t>정치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과학</a:t>
            </a:r>
            <a:r>
              <a:rPr lang="en-US" altLang="ko-KR" dirty="0" smtClean="0"/>
              <a:t>, IT, </a:t>
            </a:r>
            <a:r>
              <a:rPr lang="ko-KR" altLang="en-US" dirty="0" smtClean="0"/>
              <a:t>의학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세미나</a:t>
            </a:r>
            <a:endParaRPr lang="en-US" altLang="ko-KR" dirty="0" smtClean="0"/>
          </a:p>
          <a:p>
            <a:pPr lvl="1"/>
            <a:r>
              <a:rPr lang="en-US" altLang="ko-KR" cap="none" dirty="0" smtClean="0"/>
              <a:t>TV, </a:t>
            </a:r>
            <a:r>
              <a:rPr lang="ko-KR" altLang="en-US" cap="none" dirty="0" smtClean="0"/>
              <a:t>라디오</a:t>
            </a:r>
            <a:r>
              <a:rPr lang="en-US" altLang="ko-KR" cap="none" dirty="0" smtClean="0"/>
              <a:t>, TED, Podcast, </a:t>
            </a:r>
            <a:r>
              <a:rPr lang="ko-KR" altLang="en-US" cap="none" dirty="0" smtClean="0"/>
              <a:t>도서</a:t>
            </a:r>
            <a:r>
              <a:rPr lang="en-US" altLang="ko-KR" cap="none" dirty="0" smtClean="0"/>
              <a:t>, </a:t>
            </a:r>
            <a:r>
              <a:rPr lang="ko-KR" altLang="en-US" cap="none" dirty="0" err="1" smtClean="0"/>
              <a:t>웹툰</a:t>
            </a:r>
            <a:r>
              <a:rPr lang="ko-KR" altLang="en-US" cap="none" dirty="0" smtClean="0"/>
              <a:t> 등 독후감 발표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고양이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와인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뜨개질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선박제조 등 취미생활 소개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외 개인 사업 홍보 등 인체에 유해하지 않은 모든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3303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958898"/>
            <a:ext cx="12070976" cy="589910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accent1"/>
                </a:solidFill>
              </a:rPr>
              <a:t>팀 현황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pPr lvl="1"/>
            <a:r>
              <a:rPr lang="ko-KR" altLang="en-US" dirty="0" smtClean="0"/>
              <a:t>약력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스페셜포스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팀 목표</a:t>
            </a:r>
            <a:endParaRPr lang="en-US" altLang="ko-KR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인사평가 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매출목표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업무 평가 방침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서비스 전략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조직체계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직무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조직도</a:t>
            </a:r>
            <a:endParaRPr lang="en-US" altLang="ko-KR" b="1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운영 프로세스</a:t>
            </a:r>
            <a:endParaRPr lang="en-US" altLang="ko-KR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운영회의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기획심사제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SDC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스케줄 회의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주간보고</a:t>
            </a:r>
            <a:r>
              <a:rPr lang="en-US" altLang="ko-KR" dirty="0"/>
              <a:t>/</a:t>
            </a:r>
            <a:r>
              <a:rPr lang="ko-KR" altLang="en-US" dirty="0"/>
              <a:t>팀장 </a:t>
            </a:r>
            <a:r>
              <a:rPr lang="ko-KR" altLang="en-US" dirty="0" smtClean="0"/>
              <a:t>브리핑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기타사항</a:t>
            </a:r>
            <a:endParaRPr lang="en-US" altLang="ko-KR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1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cap="none" dirty="0" smtClean="0"/>
              <a:t>SDC – </a:t>
            </a:r>
            <a:r>
              <a:rPr lang="ko-KR" altLang="en-US" cap="none" dirty="0" smtClean="0"/>
              <a:t>운영</a:t>
            </a:r>
            <a:endParaRPr lang="en-US" altLang="ko-KR" cap="none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1024" y="958898"/>
            <a:ext cx="11754301" cy="5786285"/>
          </a:xfrm>
        </p:spPr>
        <p:txBody>
          <a:bodyPr anchor="t">
            <a:normAutofit/>
          </a:bodyPr>
          <a:lstStyle/>
          <a:p>
            <a:r>
              <a:rPr lang="ko-KR" altLang="en-US" cap="none" dirty="0" smtClean="0"/>
              <a:t>제안배경</a:t>
            </a:r>
            <a:endParaRPr lang="en-US" altLang="ko-KR" cap="none" dirty="0" smtClean="0"/>
          </a:p>
          <a:p>
            <a:pPr lvl="1"/>
            <a:r>
              <a:rPr lang="ko-KR" altLang="en-US" cap="none" dirty="0" smtClean="0"/>
              <a:t>서버파트의 </a:t>
            </a:r>
            <a:r>
              <a:rPr lang="ko-KR" altLang="en-US" cap="none" dirty="0" err="1" smtClean="0"/>
              <a:t>위클리포커스</a:t>
            </a:r>
            <a:endParaRPr lang="en-US" altLang="ko-KR" cap="none" dirty="0" smtClean="0"/>
          </a:p>
          <a:p>
            <a:pPr lvl="2"/>
            <a:r>
              <a:rPr lang="ko-KR" altLang="en-US" cap="none" dirty="0" smtClean="0"/>
              <a:t>아무거나 발표하기</a:t>
            </a:r>
            <a:endParaRPr lang="en-US" altLang="ko-KR" cap="none" dirty="0" smtClean="0"/>
          </a:p>
          <a:p>
            <a:pPr lvl="2"/>
            <a:r>
              <a:rPr lang="ko-KR" altLang="en-US" cap="none" dirty="0" smtClean="0"/>
              <a:t>발표하는 사람만 재미있는 것이 문제</a:t>
            </a:r>
            <a:endParaRPr lang="en-US" altLang="ko-KR" cap="none" dirty="0" smtClean="0"/>
          </a:p>
          <a:p>
            <a:pPr lvl="1"/>
            <a:r>
              <a:rPr lang="ko-KR" altLang="en-US" cap="none" dirty="0" smtClean="0"/>
              <a:t>팀이 주기적으로 논의할 수 있는 자리를 마련하자</a:t>
            </a:r>
            <a:endParaRPr lang="en-US" altLang="ko-KR" cap="none" dirty="0" smtClean="0"/>
          </a:p>
          <a:p>
            <a:pPr lvl="2"/>
            <a:r>
              <a:rPr lang="ko-KR" altLang="en-US" cap="none" dirty="0" smtClean="0"/>
              <a:t>발표능력을 키울 수 있는 자리</a:t>
            </a:r>
            <a:endParaRPr lang="en-US" altLang="ko-KR" cap="none" dirty="0" smtClean="0"/>
          </a:p>
          <a:p>
            <a:pPr lvl="2"/>
            <a:r>
              <a:rPr lang="ko-KR" altLang="en-US" cap="none" dirty="0" smtClean="0"/>
              <a:t>토론 문화 형성</a:t>
            </a:r>
            <a:endParaRPr lang="en-US" altLang="ko-KR" cap="none" dirty="0" smtClean="0"/>
          </a:p>
          <a:p>
            <a:pPr lvl="2"/>
            <a:r>
              <a:rPr lang="ko-KR" altLang="en-US" cap="none" dirty="0" smtClean="0"/>
              <a:t>머리도 좀 식히고 재미있으면 더 좋고</a:t>
            </a:r>
            <a:endParaRPr lang="en-US" altLang="ko-KR" cap="none" dirty="0" smtClean="0"/>
          </a:p>
          <a:p>
            <a:r>
              <a:rPr lang="ko-KR" altLang="en-US" cap="none" dirty="0" smtClean="0"/>
              <a:t>운영 연습</a:t>
            </a:r>
            <a:endParaRPr lang="en-US" altLang="ko-KR" cap="none" dirty="0" smtClean="0"/>
          </a:p>
          <a:p>
            <a:pPr lvl="1"/>
            <a:r>
              <a:rPr lang="ko-KR" altLang="en-US" cap="none" dirty="0" smtClean="0"/>
              <a:t>운영회의에서 </a:t>
            </a:r>
            <a:r>
              <a:rPr lang="ko-KR" altLang="en-US" cap="none" dirty="0" err="1" smtClean="0"/>
              <a:t>파트장</a:t>
            </a:r>
            <a:r>
              <a:rPr lang="ko-KR" altLang="en-US" cap="none" dirty="0" smtClean="0"/>
              <a:t> 들이 모의 시행</a:t>
            </a:r>
            <a:endParaRPr lang="en-US" altLang="ko-KR" cap="none" dirty="0" smtClean="0"/>
          </a:p>
          <a:p>
            <a:pPr lvl="1"/>
            <a:r>
              <a:rPr lang="en-US" altLang="ko-KR" cap="none" dirty="0" smtClean="0"/>
              <a:t>TED </a:t>
            </a:r>
            <a:r>
              <a:rPr lang="ko-KR" altLang="en-US" cap="none" dirty="0" smtClean="0"/>
              <a:t>만큼은 아니더라도</a:t>
            </a:r>
            <a:r>
              <a:rPr lang="en-US" altLang="ko-KR" cap="none" dirty="0" smtClean="0"/>
              <a:t>, </a:t>
            </a:r>
            <a:r>
              <a:rPr lang="ko-KR" altLang="en-US" cap="none" dirty="0" smtClean="0"/>
              <a:t>서로 민망하지 않을 정도면 해보자</a:t>
            </a:r>
            <a:endParaRPr lang="en-US" altLang="ko-KR" cap="none" dirty="0" smtClean="0"/>
          </a:p>
          <a:p>
            <a:r>
              <a:rPr lang="ko-KR" altLang="en-US" cap="none" dirty="0" smtClean="0"/>
              <a:t>월 </a:t>
            </a:r>
            <a:r>
              <a:rPr lang="en-US" altLang="ko-KR" cap="none" dirty="0" smtClean="0"/>
              <a:t>1</a:t>
            </a:r>
            <a:r>
              <a:rPr lang="ko-KR" altLang="en-US" cap="none" dirty="0" smtClean="0"/>
              <a:t>회 팀이 모이는 날</a:t>
            </a:r>
            <a:endParaRPr lang="en-US" altLang="ko-KR" cap="none" dirty="0" smtClean="0"/>
          </a:p>
          <a:p>
            <a:pPr lvl="1"/>
            <a:r>
              <a:rPr lang="ko-KR" altLang="en-US" cap="none" dirty="0" smtClean="0"/>
              <a:t>가급적 이 시간에 다 할 수 있도록</a:t>
            </a:r>
            <a:endParaRPr lang="en-US" altLang="ko-KR" cap="none" dirty="0" smtClean="0"/>
          </a:p>
          <a:p>
            <a:pPr lvl="1"/>
            <a:r>
              <a:rPr lang="ko-KR" altLang="en-US" cap="none" dirty="0" smtClean="0"/>
              <a:t>팀장브리핑</a:t>
            </a:r>
            <a:r>
              <a:rPr lang="en-US" altLang="ko-KR" cap="none" dirty="0" smtClean="0"/>
              <a:t>, </a:t>
            </a:r>
            <a:r>
              <a:rPr lang="ko-KR" altLang="en-US" cap="none" dirty="0" smtClean="0"/>
              <a:t>매치 시상</a:t>
            </a:r>
            <a:r>
              <a:rPr lang="en-US" altLang="ko-KR" cap="none" dirty="0" smtClean="0"/>
              <a:t>, </a:t>
            </a:r>
            <a:r>
              <a:rPr lang="ko-KR" altLang="en-US" cap="none" dirty="0" smtClean="0"/>
              <a:t>브레인 </a:t>
            </a:r>
            <a:r>
              <a:rPr lang="ko-KR" altLang="en-US" cap="none" dirty="0" err="1" smtClean="0"/>
              <a:t>스토밍</a:t>
            </a:r>
            <a:r>
              <a:rPr lang="en-US" altLang="ko-KR" cap="none" dirty="0" smtClean="0"/>
              <a:t>, </a:t>
            </a:r>
            <a:r>
              <a:rPr lang="ko-KR" altLang="en-US" cap="none" dirty="0" smtClean="0"/>
              <a:t>기획심사제</a:t>
            </a:r>
            <a:r>
              <a:rPr lang="en-US" altLang="ko-KR" cap="none" dirty="0" smtClean="0"/>
              <a:t>, </a:t>
            </a:r>
            <a:r>
              <a:rPr lang="ko-KR" altLang="en-US" cap="none" dirty="0" smtClean="0"/>
              <a:t>전달사항 공표 등</a:t>
            </a:r>
            <a:endParaRPr lang="en-US" altLang="ko-KR" cap="none" dirty="0" smtClean="0"/>
          </a:p>
        </p:txBody>
      </p:sp>
    </p:spTree>
    <p:extLst>
      <p:ext uri="{BB962C8B-B14F-4D97-AF65-F5344CB8AC3E}">
        <p14:creationId xmlns:p14="http://schemas.microsoft.com/office/powerpoint/2010/main" val="147859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스케줄 회의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1023" y="1102658"/>
            <a:ext cx="11979933" cy="5654401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개요  </a:t>
            </a:r>
            <a:endParaRPr lang="en-US" altLang="ko-KR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IM</a:t>
            </a:r>
            <a:r>
              <a:rPr lang="ko-KR" altLang="en-US" dirty="0" smtClean="0">
                <a:latin typeface="+mn-ea"/>
              </a:rPr>
              <a:t>팀을 포함한 국가 담당자들의 실무 회의</a:t>
            </a:r>
            <a:endParaRPr lang="en-US" altLang="ko-KR" dirty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논의사항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국가별 서비스 현황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업데이트 </a:t>
            </a:r>
            <a:r>
              <a:rPr lang="ko-KR" altLang="en-US" dirty="0" err="1" smtClean="0">
                <a:latin typeface="+mn-ea"/>
              </a:rPr>
              <a:t>스펙</a:t>
            </a:r>
            <a:r>
              <a:rPr lang="ko-KR" altLang="en-US" dirty="0" smtClean="0">
                <a:latin typeface="+mn-ea"/>
              </a:rPr>
              <a:t> 점검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개발 검토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송부 스케줄</a:t>
            </a:r>
            <a:endParaRPr lang="en-US" altLang="ko-KR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기대효과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현황 공유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서비스 전문성 강화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서비스 유연성 강화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026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주간업무보고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팀장 브리핑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1023" y="1102659"/>
            <a:ext cx="11718675" cy="5500022"/>
          </a:xfrm>
        </p:spPr>
        <p:txBody>
          <a:bodyPr anchor="t"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주간업무 보고  </a:t>
            </a:r>
            <a:endParaRPr lang="en-US" altLang="ko-KR" b="1" dirty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요약 </a:t>
            </a:r>
            <a:endParaRPr lang="en-US" altLang="ko-KR" dirty="0">
              <a:latin typeface="+mn-ea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주간 업무 진행 상황을 취합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용도</a:t>
            </a:r>
            <a:endParaRPr lang="en-US" altLang="ko-KR" dirty="0" smtClean="0">
              <a:latin typeface="+mn-ea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경영진 업무 보고 작성</a:t>
            </a:r>
            <a:endParaRPr lang="en-US" altLang="ko-KR" dirty="0" smtClean="0">
              <a:latin typeface="+mn-ea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파트 및 팀장의 업무 파악</a:t>
            </a:r>
            <a:endParaRPr lang="en-US" altLang="ko-KR" dirty="0" smtClean="0">
              <a:latin typeface="+mn-ea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운영회의 기초자료</a:t>
            </a:r>
            <a:endParaRPr lang="en-US" altLang="ko-KR" dirty="0" smtClean="0">
              <a:latin typeface="+mn-ea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팀장 브리핑 기초자료 </a:t>
            </a:r>
            <a:endParaRPr lang="en-US" altLang="ko-KR" dirty="0" smtClean="0">
              <a:latin typeface="+mn-ea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팀원간 업무 공유</a:t>
            </a:r>
            <a:endParaRPr lang="en-US" altLang="ko-KR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중요항목</a:t>
            </a:r>
            <a:endParaRPr lang="en-US" altLang="ko-KR" dirty="0" smtClean="0">
              <a:latin typeface="+mn-ea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문제상황을 적어주세요</a:t>
            </a:r>
            <a:endParaRPr lang="en-US" altLang="ko-KR" dirty="0">
              <a:latin typeface="+mn-ea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심각한 문제인지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우려사항인지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급한 문제인지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쉬운 문제인지</a:t>
            </a:r>
            <a:endParaRPr lang="en-US" altLang="ko-KR" dirty="0">
              <a:latin typeface="+mn-ea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제안사항을 적어주세요</a:t>
            </a:r>
            <a:endParaRPr lang="en-US" altLang="ko-KR" dirty="0" smtClean="0">
              <a:latin typeface="+mn-ea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서면으로 간편하게 제안 해도 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편지 써도 됩니다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팀장브리핑</a:t>
            </a:r>
            <a:endParaRPr lang="en-US" altLang="ko-KR" b="1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그냥 한번 해보고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피드백 주시면 좋아요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781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958898"/>
            <a:ext cx="12070976" cy="589910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팀 현황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약력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자치구를 만들자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스페셜포스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스포를</a:t>
            </a:r>
            <a:r>
              <a:rPr lang="ko-KR" altLang="en-US" dirty="0" smtClean="0"/>
              <a:t> 잘 만드는 것이 우리의 목표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팀 목표</a:t>
            </a:r>
            <a:endParaRPr lang="en-US" altLang="ko-KR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인사평가 목표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포기하지 말고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즐겁게 합시다</a:t>
            </a:r>
            <a:r>
              <a:rPr lang="en-US" altLang="ko-KR" dirty="0" smtClean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매출목표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업무 평가 방침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서비스 전략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한국 중심의 업무방침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조직체계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직무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파트장</a:t>
            </a:r>
            <a:r>
              <a:rPr lang="ko-KR" altLang="en-US" dirty="0" smtClean="0"/>
              <a:t> 중심의 조직운영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조직도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우리 팀은 문화를 만들어 가는 단계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운영 프로세스</a:t>
            </a:r>
            <a:endParaRPr lang="en-US" altLang="ko-KR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운영회의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chemeClr val="accent1"/>
                </a:solidFill>
              </a:rPr>
              <a:t>팀 운영을 위한 실무회의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기획심사제 </a:t>
            </a:r>
            <a:r>
              <a:rPr lang="en-US" altLang="ko-KR" dirty="0" smtClean="0"/>
              <a:t>– </a:t>
            </a:r>
            <a:r>
              <a:rPr lang="ko-KR" altLang="en-US" dirty="0" err="1" smtClean="0">
                <a:solidFill>
                  <a:schemeClr val="accent1"/>
                </a:solidFill>
              </a:rPr>
              <a:t>컨텐츠</a:t>
            </a:r>
            <a:r>
              <a:rPr lang="ko-KR" altLang="en-US" dirty="0" smtClean="0">
                <a:solidFill>
                  <a:schemeClr val="accent1"/>
                </a:solidFill>
              </a:rPr>
              <a:t> 결정 과정의 공론화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SDC – </a:t>
            </a:r>
            <a:r>
              <a:rPr lang="ko-KR" altLang="en-US" dirty="0" smtClean="0">
                <a:solidFill>
                  <a:schemeClr val="accent1"/>
                </a:solidFill>
              </a:rPr>
              <a:t>월간 모임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스케줄 회의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chemeClr val="accent1"/>
                </a:solidFill>
              </a:rPr>
              <a:t>국가 담당자 간의 실무회의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주간보고</a:t>
            </a:r>
            <a:r>
              <a:rPr lang="en-US" altLang="ko-KR" dirty="0"/>
              <a:t>/</a:t>
            </a:r>
            <a:r>
              <a:rPr lang="ko-KR" altLang="en-US" dirty="0"/>
              <a:t>팀장 </a:t>
            </a:r>
            <a:r>
              <a:rPr lang="ko-KR" altLang="en-US" dirty="0" smtClean="0"/>
              <a:t>브리핑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chemeClr val="accent1"/>
                </a:solidFill>
              </a:rPr>
              <a:t>팀 내 업무 공유 절차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accent1"/>
                </a:solidFill>
              </a:rPr>
              <a:t>기타사항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0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기타사항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1024" y="1102659"/>
            <a:ext cx="5892529" cy="5612205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협업 도구</a:t>
            </a:r>
            <a:endParaRPr lang="en-US" altLang="ko-KR" b="1" dirty="0" smtClean="0">
              <a:latin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cap="none" dirty="0" smtClean="0">
                <a:latin typeface="+mn-ea"/>
              </a:rPr>
              <a:t>Confluence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b="1" cap="none" dirty="0" smtClean="0">
                <a:latin typeface="+mn-ea"/>
              </a:rPr>
              <a:t># Slack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latin typeface="+mn-ea"/>
              </a:rPr>
              <a:t>스포</a:t>
            </a:r>
            <a:r>
              <a:rPr lang="ko-KR" altLang="en-US" b="1" dirty="0" smtClean="0">
                <a:latin typeface="+mn-ea"/>
              </a:rPr>
              <a:t> 매치</a:t>
            </a:r>
            <a:endParaRPr lang="en-US" altLang="ko-KR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일정 게시판</a:t>
            </a:r>
            <a:endParaRPr lang="en-US" altLang="ko-KR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+mn-ea"/>
              </a:rPr>
              <a:t>민생 방안</a:t>
            </a:r>
            <a:endParaRPr lang="en-US" altLang="ko-KR" b="1" dirty="0" smtClean="0"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cap="none" dirty="0" smtClean="0">
                <a:latin typeface="+mn-ea"/>
              </a:rPr>
              <a:t>To 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cap="none" dirty="0" smtClean="0">
                <a:latin typeface="+mn-ea"/>
              </a:rPr>
              <a:t>Q&amp;A.</a:t>
            </a:r>
            <a:endParaRPr lang="ko-KR" altLang="en-US" b="1" cap="none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53" y="1246418"/>
            <a:ext cx="6085442" cy="54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308" y="3505618"/>
            <a:ext cx="5365376" cy="303742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기타사항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협업 도구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4" y="3505618"/>
            <a:ext cx="5365376" cy="3018024"/>
          </a:xfrm>
          <a:prstGeom prst="rect">
            <a:avLst/>
          </a:prstGeom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121024" y="1071843"/>
            <a:ext cx="5307291" cy="239451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1800" b="1" cap="none" dirty="0">
                <a:latin typeface="+mn-ea"/>
              </a:rPr>
              <a:t>Confluence</a:t>
            </a:r>
          </a:p>
          <a:p>
            <a:r>
              <a:rPr lang="ko-KR" altLang="en-US" sz="1800" dirty="0">
                <a:latin typeface="+mn-ea"/>
              </a:rPr>
              <a:t>팀 내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인트라넷 게시판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cap="none" dirty="0">
                <a:latin typeface="+mn-ea"/>
              </a:rPr>
              <a:t>Wiki/Blog/</a:t>
            </a:r>
            <a:r>
              <a:rPr lang="en-US" altLang="ko-KR" sz="1800" cap="none" dirty="0" err="1">
                <a:latin typeface="+mn-ea"/>
              </a:rPr>
              <a:t>FaceBook</a:t>
            </a:r>
            <a:r>
              <a:rPr lang="ko-KR" altLang="en-US" sz="1800" dirty="0">
                <a:latin typeface="+mn-ea"/>
              </a:rPr>
              <a:t>의 역할</a:t>
            </a:r>
            <a:endParaRPr lang="en-US" altLang="ko-KR" sz="1800" dirty="0">
              <a:latin typeface="+mn-ea"/>
            </a:endParaRPr>
          </a:p>
          <a:p>
            <a:r>
              <a:rPr lang="ko-KR" altLang="en-US" sz="1800" dirty="0" err="1">
                <a:latin typeface="+mn-ea"/>
              </a:rPr>
              <a:t>스펙노트</a:t>
            </a:r>
            <a:r>
              <a:rPr lang="en-US" altLang="ko-KR" sz="1800" dirty="0">
                <a:latin typeface="+mn-ea"/>
              </a:rPr>
              <a:t> / </a:t>
            </a:r>
            <a:r>
              <a:rPr lang="ko-KR" altLang="en-US" sz="1800" dirty="0" err="1">
                <a:latin typeface="+mn-ea"/>
              </a:rPr>
              <a:t>파트별</a:t>
            </a:r>
            <a:r>
              <a:rPr lang="ko-KR" altLang="en-US" sz="1800" dirty="0">
                <a:latin typeface="+mn-ea"/>
              </a:rPr>
              <a:t> 페이지 </a:t>
            </a:r>
            <a:r>
              <a:rPr lang="en-US" altLang="ko-KR" sz="1800" dirty="0">
                <a:latin typeface="+mn-ea"/>
              </a:rPr>
              <a:t>/ </a:t>
            </a:r>
            <a:r>
              <a:rPr lang="ko-KR" altLang="en-US" sz="1800" dirty="0">
                <a:latin typeface="+mn-ea"/>
              </a:rPr>
              <a:t>인수인계 정보</a:t>
            </a:r>
            <a:endParaRPr lang="en-US" altLang="ko-KR" sz="1800" dirty="0">
              <a:latin typeface="+mn-ea"/>
            </a:endParaRPr>
          </a:p>
          <a:p>
            <a:r>
              <a:rPr lang="ko-KR" altLang="en-US" sz="1800" dirty="0">
                <a:latin typeface="+mn-ea"/>
              </a:rPr>
              <a:t>기존에 구축된 인프라가 있어 유지하는 방향이 적합</a:t>
            </a:r>
            <a:endParaRPr lang="en-US" altLang="ko-KR" sz="1800" cap="none" dirty="0">
              <a:latin typeface="+mn-ea"/>
            </a:endParaRPr>
          </a:p>
          <a:p>
            <a:r>
              <a:rPr lang="ko-KR" altLang="en-US" sz="1800" dirty="0">
                <a:latin typeface="+mn-ea"/>
              </a:rPr>
              <a:t>생각보다 어렵지 않아요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600" dirty="0" err="1">
                <a:latin typeface="+mn-ea"/>
              </a:rPr>
              <a:t>왠만한</a:t>
            </a:r>
            <a:r>
              <a:rPr lang="ko-KR" altLang="en-US" sz="1600" dirty="0">
                <a:latin typeface="+mn-ea"/>
              </a:rPr>
              <a:t> 서식은 </a:t>
            </a:r>
            <a:r>
              <a:rPr lang="ko-KR" altLang="en-US" sz="1600" dirty="0" smtClean="0">
                <a:latin typeface="+mn-ea"/>
              </a:rPr>
              <a:t>복</a:t>
            </a:r>
            <a:r>
              <a:rPr lang="en-US" altLang="ko-KR" sz="1600" dirty="0" smtClean="0">
                <a:latin typeface="+mn-ea"/>
              </a:rPr>
              <a:t>/</a:t>
            </a:r>
            <a:r>
              <a:rPr lang="ko-KR" altLang="en-US" sz="1600" dirty="0" err="1" smtClean="0">
                <a:latin typeface="+mn-ea"/>
              </a:rPr>
              <a:t>붙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그래도 모르면 </a:t>
            </a:r>
            <a:r>
              <a:rPr lang="ko-KR" altLang="en-US" sz="1600" dirty="0" smtClean="0">
                <a:latin typeface="+mn-ea"/>
              </a:rPr>
              <a:t>도움말</a:t>
            </a:r>
            <a:endParaRPr lang="ko-KR" altLang="en-US" dirty="0"/>
          </a:p>
        </p:txBody>
      </p:sp>
      <p:sp>
        <p:nvSpPr>
          <p:cNvPr id="9" name="내용 개체 틀 9"/>
          <p:cNvSpPr txBox="1">
            <a:spLocks/>
          </p:cNvSpPr>
          <p:nvPr/>
        </p:nvSpPr>
        <p:spPr>
          <a:xfrm>
            <a:off x="5918308" y="1087251"/>
            <a:ext cx="5307291" cy="2394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ko-KR" altLang="en-US" sz="1800" b="1" cap="none" dirty="0" smtClean="0">
                <a:latin typeface="+mn-ea"/>
              </a:rPr>
              <a:t>활용 예시</a:t>
            </a:r>
            <a:endParaRPr lang="en-US" altLang="ko-KR" sz="1800" b="1" cap="none" dirty="0" smtClean="0">
              <a:latin typeface="+mn-ea"/>
            </a:endParaRPr>
          </a:p>
          <a:p>
            <a:r>
              <a:rPr lang="ko-KR" altLang="en-US" sz="1800" dirty="0" smtClean="0">
                <a:latin typeface="+mn-ea"/>
              </a:rPr>
              <a:t>주요 업무자료 정리</a:t>
            </a:r>
            <a:endParaRPr lang="en-US" altLang="ko-KR" sz="1800" dirty="0" smtClean="0">
              <a:latin typeface="+mn-ea"/>
            </a:endParaRPr>
          </a:p>
          <a:p>
            <a:r>
              <a:rPr lang="ko-KR" altLang="en-US" sz="1800" dirty="0" smtClean="0">
                <a:latin typeface="+mn-ea"/>
              </a:rPr>
              <a:t>서비스 </a:t>
            </a:r>
            <a:r>
              <a:rPr lang="ko-KR" altLang="en-US" sz="1800" dirty="0" err="1" smtClean="0">
                <a:latin typeface="+mn-ea"/>
              </a:rPr>
              <a:t>히스토리</a:t>
            </a:r>
            <a:r>
              <a:rPr lang="ko-KR" altLang="en-US" sz="1800" dirty="0" smtClean="0">
                <a:latin typeface="+mn-ea"/>
              </a:rPr>
              <a:t> 정리</a:t>
            </a:r>
            <a:endParaRPr lang="en-US" altLang="ko-KR" sz="1800" dirty="0" smtClean="0">
              <a:latin typeface="+mn-ea"/>
            </a:endParaRPr>
          </a:p>
          <a:p>
            <a:r>
              <a:rPr lang="ko-KR" altLang="en-US" sz="1800" dirty="0" smtClean="0">
                <a:latin typeface="+mn-ea"/>
              </a:rPr>
              <a:t>각종 안내 자료 </a:t>
            </a:r>
            <a:endParaRPr lang="en-US" altLang="ko-KR" sz="1800" dirty="0" smtClean="0">
              <a:latin typeface="+mn-ea"/>
            </a:endParaRPr>
          </a:p>
          <a:p>
            <a:r>
              <a:rPr lang="ko-KR" altLang="en-US" sz="1800" dirty="0" smtClean="0">
                <a:latin typeface="+mn-ea"/>
              </a:rPr>
              <a:t>취미 동호회</a:t>
            </a:r>
            <a:endParaRPr lang="en-US" altLang="ko-KR" sz="1800" dirty="0" smtClean="0">
              <a:latin typeface="+mn-ea"/>
            </a:endParaRPr>
          </a:p>
          <a:p>
            <a:r>
              <a:rPr lang="ko-KR" altLang="en-US" sz="1800" dirty="0" smtClean="0">
                <a:latin typeface="+mn-ea"/>
              </a:rPr>
              <a:t>동영상</a:t>
            </a:r>
            <a:r>
              <a:rPr lang="en-US" altLang="ko-KR" sz="1800" dirty="0" smtClean="0">
                <a:latin typeface="+mn-ea"/>
              </a:rPr>
              <a:t>/</a:t>
            </a:r>
            <a:r>
              <a:rPr lang="ko-KR" altLang="en-US" sz="1800" dirty="0" smtClean="0">
                <a:latin typeface="+mn-ea"/>
              </a:rPr>
              <a:t>강의</a:t>
            </a:r>
            <a:r>
              <a:rPr lang="en-US" altLang="ko-KR" sz="1800" dirty="0" smtClean="0">
                <a:latin typeface="+mn-ea"/>
              </a:rPr>
              <a:t>/</a:t>
            </a:r>
            <a:r>
              <a:rPr lang="ko-KR" altLang="en-US" sz="1800" dirty="0" smtClean="0">
                <a:latin typeface="+mn-ea"/>
              </a:rPr>
              <a:t>강연</a:t>
            </a:r>
            <a:r>
              <a:rPr lang="en-US" altLang="ko-KR" sz="1800" dirty="0" smtClean="0">
                <a:latin typeface="+mn-ea"/>
              </a:rPr>
              <a:t>/</a:t>
            </a:r>
            <a:r>
              <a:rPr lang="ko-KR" altLang="en-US" sz="1800" dirty="0" smtClean="0">
                <a:latin typeface="+mn-ea"/>
              </a:rPr>
              <a:t>책 등 각종 추천자료</a:t>
            </a:r>
            <a:endParaRPr lang="en-US" altLang="ko-KR" sz="1800" dirty="0" smtClean="0">
              <a:latin typeface="+mn-ea"/>
            </a:endParaRPr>
          </a:p>
          <a:p>
            <a:r>
              <a:rPr lang="ko-KR" altLang="en-US" sz="1800" cap="none" dirty="0" smtClean="0">
                <a:latin typeface="+mn-ea"/>
              </a:rPr>
              <a:t>개인 </a:t>
            </a:r>
            <a:r>
              <a:rPr lang="ko-KR" altLang="en-US" sz="1800" cap="none" dirty="0" err="1" smtClean="0">
                <a:latin typeface="+mn-ea"/>
              </a:rPr>
              <a:t>블로그</a:t>
            </a:r>
            <a:endParaRPr lang="en-US" altLang="ko-KR" sz="1800" cap="none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1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기타사항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협업 도구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21024" y="1102661"/>
            <a:ext cx="5307291" cy="275213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altLang="ko-KR" b="1" cap="none" dirty="0" smtClean="0"/>
              <a:t># Slack</a:t>
            </a:r>
          </a:p>
          <a:p>
            <a:r>
              <a:rPr lang="ko-KR" altLang="en-US" sz="1800" dirty="0" smtClean="0">
                <a:latin typeface="+mj-ea"/>
                <a:ea typeface="+mj-ea"/>
              </a:rPr>
              <a:t>메신저</a:t>
            </a:r>
            <a:r>
              <a:rPr lang="en-US" altLang="ko-KR" sz="1800" dirty="0" smtClean="0"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latin typeface="+mj-ea"/>
                <a:ea typeface="+mj-ea"/>
              </a:rPr>
              <a:t>그룹 채팅</a:t>
            </a:r>
            <a:r>
              <a:rPr lang="en-US" altLang="ko-KR" sz="1800" dirty="0" smtClean="0">
                <a:latin typeface="+mj-ea"/>
                <a:ea typeface="+mj-ea"/>
              </a:rPr>
              <a:t>, </a:t>
            </a:r>
            <a:r>
              <a:rPr lang="ko-KR" altLang="en-US" sz="1800" dirty="0" err="1" smtClean="0">
                <a:latin typeface="+mj-ea"/>
                <a:ea typeface="+mj-ea"/>
              </a:rPr>
              <a:t>모바일</a:t>
            </a:r>
            <a:r>
              <a:rPr lang="ko-KR" altLang="en-US" sz="1800" dirty="0" smtClean="0">
                <a:latin typeface="+mj-ea"/>
                <a:ea typeface="+mj-ea"/>
              </a:rPr>
              <a:t> 연동 기능</a:t>
            </a:r>
            <a:endParaRPr lang="en-US" altLang="ko-KR" sz="1800" dirty="0" smtClean="0">
              <a:latin typeface="+mj-ea"/>
              <a:ea typeface="+mj-ea"/>
            </a:endParaRPr>
          </a:p>
          <a:p>
            <a:r>
              <a:rPr lang="ko-KR" altLang="en-US" sz="1800" dirty="0" smtClean="0">
                <a:latin typeface="+mj-ea"/>
              </a:rPr>
              <a:t>안정적이고 사용자 </a:t>
            </a:r>
            <a:r>
              <a:rPr lang="ko-KR" altLang="en-US" sz="1800" dirty="0">
                <a:latin typeface="+mj-ea"/>
              </a:rPr>
              <a:t>편의성이 좋음</a:t>
            </a:r>
            <a:endParaRPr lang="en-US" altLang="ko-KR" sz="1800" dirty="0">
              <a:latin typeface="+mj-ea"/>
            </a:endParaRPr>
          </a:p>
          <a:p>
            <a:r>
              <a:rPr lang="ko-KR" altLang="en-US" sz="1800" dirty="0" smtClean="0">
                <a:latin typeface="+mj-ea"/>
                <a:ea typeface="+mj-ea"/>
              </a:rPr>
              <a:t>각종 </a:t>
            </a:r>
            <a:r>
              <a:rPr lang="ko-KR" altLang="en-US" sz="1800" dirty="0" err="1" smtClean="0">
                <a:latin typeface="+mj-ea"/>
                <a:ea typeface="+mj-ea"/>
              </a:rPr>
              <a:t>서드파티</a:t>
            </a:r>
            <a:r>
              <a:rPr lang="ko-KR" altLang="en-US" sz="1800" dirty="0" smtClean="0">
                <a:latin typeface="+mj-ea"/>
                <a:ea typeface="+mj-ea"/>
              </a:rPr>
              <a:t> </a:t>
            </a:r>
            <a:r>
              <a:rPr lang="ko-KR" altLang="en-US" sz="1800" dirty="0" err="1" smtClean="0">
                <a:latin typeface="+mj-ea"/>
                <a:ea typeface="+mj-ea"/>
              </a:rPr>
              <a:t>미들웨어와의</a:t>
            </a:r>
            <a:r>
              <a:rPr lang="ko-KR" altLang="en-US" sz="1800" dirty="0" smtClean="0">
                <a:latin typeface="+mj-ea"/>
                <a:ea typeface="+mj-ea"/>
              </a:rPr>
              <a:t> 연동이 강점</a:t>
            </a:r>
            <a:endParaRPr lang="en-US" altLang="ko-KR" sz="1800" dirty="0" smtClean="0">
              <a:latin typeface="+mj-ea"/>
              <a:ea typeface="+mj-ea"/>
            </a:endParaRPr>
          </a:p>
          <a:p>
            <a:r>
              <a:rPr lang="en-US" altLang="ko-KR" sz="1800" cap="none" dirty="0" smtClean="0">
                <a:latin typeface="+mj-ea"/>
                <a:ea typeface="+mj-ea"/>
              </a:rPr>
              <a:t>Messenger, Twitter, </a:t>
            </a:r>
            <a:r>
              <a:rPr lang="en-US" altLang="ko-KR" sz="1800" cap="none" dirty="0" err="1" smtClean="0">
                <a:latin typeface="+mj-ea"/>
                <a:ea typeface="+mj-ea"/>
              </a:rPr>
              <a:t>KakaoTalk</a:t>
            </a:r>
            <a:r>
              <a:rPr lang="en-US" altLang="ko-KR" sz="1800" cap="none" dirty="0" smtClean="0">
                <a:latin typeface="+mj-ea"/>
                <a:ea typeface="+mj-ea"/>
              </a:rPr>
              <a:t> </a:t>
            </a:r>
            <a:r>
              <a:rPr lang="ko-KR" altLang="en-US" sz="1800" dirty="0" smtClean="0">
                <a:latin typeface="+mj-ea"/>
                <a:ea typeface="+mj-ea"/>
              </a:rPr>
              <a:t>의 역할</a:t>
            </a:r>
            <a:endParaRPr lang="en-US" altLang="ko-KR" sz="1800" dirty="0" smtClean="0">
              <a:latin typeface="+mj-ea"/>
              <a:ea typeface="+mj-ea"/>
            </a:endParaRPr>
          </a:p>
          <a:p>
            <a:r>
              <a:rPr lang="ko-KR" altLang="en-US" sz="1800" dirty="0" smtClean="0">
                <a:latin typeface="+mj-ea"/>
              </a:rPr>
              <a:t>알림 기능이 약하고 메신저 성향이 강함</a:t>
            </a:r>
            <a:endParaRPr lang="en-US" altLang="ko-KR" sz="1800" dirty="0" smtClean="0">
              <a:latin typeface="+mj-ea"/>
            </a:endParaRPr>
          </a:p>
          <a:p>
            <a:r>
              <a:rPr lang="en-US" altLang="ko-KR" sz="1800" cap="none" dirty="0" smtClean="0">
                <a:latin typeface="+mj-ea"/>
                <a:ea typeface="+mj-ea"/>
              </a:rPr>
              <a:t>Standard </a:t>
            </a:r>
            <a:r>
              <a:rPr lang="ko-KR" altLang="en-US" sz="1800" cap="none" dirty="0" smtClean="0">
                <a:latin typeface="+mj-ea"/>
                <a:ea typeface="+mj-ea"/>
              </a:rPr>
              <a:t>버전 </a:t>
            </a:r>
            <a:r>
              <a:rPr lang="en-US" altLang="ko-KR" sz="1800" cap="none" dirty="0" smtClean="0">
                <a:latin typeface="+mj-ea"/>
                <a:ea typeface="+mj-ea"/>
              </a:rPr>
              <a:t>1</a:t>
            </a:r>
            <a:r>
              <a:rPr lang="ko-KR" altLang="en-US" sz="1800" cap="none" dirty="0" smtClean="0">
                <a:latin typeface="+mj-ea"/>
                <a:ea typeface="+mj-ea"/>
              </a:rPr>
              <a:t>년 </a:t>
            </a:r>
            <a:r>
              <a:rPr lang="en-US" altLang="ko-KR" sz="1800" cap="none" dirty="0" smtClean="0">
                <a:latin typeface="+mj-ea"/>
                <a:ea typeface="+mj-ea"/>
              </a:rPr>
              <a:t>269</a:t>
            </a:r>
            <a:r>
              <a:rPr lang="ko-KR" altLang="en-US" sz="1800" cap="none" dirty="0" smtClean="0">
                <a:latin typeface="+mj-ea"/>
                <a:ea typeface="+mj-ea"/>
              </a:rPr>
              <a:t>만원</a:t>
            </a:r>
            <a:endParaRPr lang="en-US" altLang="ko-KR" sz="1800" cap="none" dirty="0" smtClean="0">
              <a:latin typeface="+mj-ea"/>
              <a:ea typeface="+mj-ea"/>
            </a:endParaRPr>
          </a:p>
        </p:txBody>
      </p:sp>
      <p:pic>
        <p:nvPicPr>
          <p:cNvPr id="2056" name="Picture 8" descr="http://www.logotypes101.com/free_vector_logo_png/110544/55488DB930FFBC089C92C27FB68953C8/Hip_Cha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5" b="32120"/>
          <a:stretch/>
        </p:blipFill>
        <p:spPr bwMode="auto">
          <a:xfrm>
            <a:off x="2793697" y="3831834"/>
            <a:ext cx="3670214" cy="13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crosoft's+Social+network+Yammer+vulnerable+to+OAuth+Bypass+hack.png (705×344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6701">
            <a:off x="5387196" y="4601546"/>
            <a:ext cx="3665462" cy="17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gestionysistemas.com/media/11899/sharepoint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8"/>
          <a:stretch/>
        </p:blipFill>
        <p:spPr bwMode="auto">
          <a:xfrm rot="648119">
            <a:off x="1360220" y="4813938"/>
            <a:ext cx="3680808" cy="149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ventureincubator.cafe24.com/wp/wp-content/uploads/2015/09/jandi-300x3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8324">
            <a:off x="412056" y="3974232"/>
            <a:ext cx="1680917" cy="168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typo3.org/fileadmin/t3org/images/FM-news/2015/ThisWeek/week6/slack-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507" y="3854797"/>
            <a:ext cx="4451030" cy="199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1"/>
          <p:cNvSpPr txBox="1">
            <a:spLocks/>
          </p:cNvSpPr>
          <p:nvPr/>
        </p:nvSpPr>
        <p:spPr>
          <a:xfrm>
            <a:off x="5428315" y="1079694"/>
            <a:ext cx="6286374" cy="27521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cap="none" dirty="0" smtClean="0">
                <a:effectLst/>
              </a:rPr>
              <a:t>All Time Statistics</a:t>
            </a:r>
            <a:endParaRPr lang="fr-FR" altLang="ko-KR" sz="1800" cap="none" dirty="0" smtClean="0">
              <a:effectLst/>
            </a:endParaRPr>
          </a:p>
          <a:p>
            <a:r>
              <a:rPr lang="fr-FR" altLang="ko-KR" sz="1800" cap="none" dirty="0" smtClean="0">
                <a:effectLst/>
              </a:rPr>
              <a:t>Total Messages</a:t>
            </a:r>
          </a:p>
          <a:p>
            <a:pPr lvl="1"/>
            <a:r>
              <a:rPr lang="fr-FR" altLang="ko-KR" sz="1600" cap="none" dirty="0" smtClean="0">
                <a:effectLst/>
              </a:rPr>
              <a:t>7</a:t>
            </a:r>
            <a:r>
              <a:rPr lang="fr-FR" altLang="ko-KR" sz="1600" cap="none" dirty="0">
                <a:effectLst/>
              </a:rPr>
              <a:t>% public channels, 26% private channels, 67% DMs </a:t>
            </a:r>
            <a:endParaRPr lang="fr-FR" altLang="ko-KR" sz="1600" cap="none" dirty="0" smtClean="0">
              <a:effectLst/>
            </a:endParaRPr>
          </a:p>
          <a:p>
            <a:r>
              <a:rPr lang="en-US" altLang="ko-KR" cap="none" dirty="0" smtClean="0">
                <a:effectLst/>
              </a:rPr>
              <a:t>Storage Used (5GB)</a:t>
            </a:r>
          </a:p>
          <a:p>
            <a:pPr lvl="1"/>
            <a:r>
              <a:rPr lang="en-US" altLang="ko-KR" cap="none" dirty="0" smtClean="0">
                <a:effectLst/>
              </a:rPr>
              <a:t>4.5GB For </a:t>
            </a:r>
            <a:r>
              <a:rPr lang="en-US" altLang="ko-KR" cap="none" dirty="0">
                <a:effectLst/>
                <a:hlinkClick r:id="rId8"/>
              </a:rPr>
              <a:t>2,778 files</a:t>
            </a:r>
            <a:r>
              <a:rPr lang="en-US" altLang="ko-KR" cap="none" dirty="0">
                <a:effectLst/>
              </a:rPr>
              <a:t>.</a:t>
            </a:r>
          </a:p>
          <a:p>
            <a:r>
              <a:rPr lang="fr-FR" altLang="ko-KR" cap="none" dirty="0" smtClean="0">
                <a:effectLst/>
              </a:rPr>
              <a:t>16 Channels</a:t>
            </a:r>
          </a:p>
          <a:p>
            <a:pPr lvl="1"/>
            <a:r>
              <a:rPr lang="fr-FR" altLang="ko-KR" cap="none" dirty="0" smtClean="0">
                <a:effectLst/>
              </a:rPr>
              <a:t>Client, lol, member, car, round-table, ...</a:t>
            </a:r>
          </a:p>
        </p:txBody>
      </p:sp>
    </p:spTree>
    <p:extLst>
      <p:ext uri="{BB962C8B-B14F-4D97-AF65-F5344CB8AC3E}">
        <p14:creationId xmlns:p14="http://schemas.microsoft.com/office/powerpoint/2010/main" val="15932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cap="none" dirty="0" smtClean="0"/>
              <a:t>기타사항 </a:t>
            </a:r>
            <a:r>
              <a:rPr lang="en-US" altLang="ko-KR" cap="none" dirty="0" smtClean="0"/>
              <a:t>– </a:t>
            </a:r>
            <a:r>
              <a:rPr lang="ko-KR" altLang="en-US" cap="none" dirty="0" err="1" smtClean="0"/>
              <a:t>스포매치</a:t>
            </a:r>
            <a:endParaRPr lang="ko-KR" altLang="en-US" cap="none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s://files.slack.com/files-tmb/T0FT2HPGS-F0L90RGLV-a33ae98ca2/slack_for_ios_upload_7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내용 개체 틀 1"/>
          <p:cNvSpPr txBox="1">
            <a:spLocks/>
          </p:cNvSpPr>
          <p:nvPr/>
        </p:nvSpPr>
        <p:spPr>
          <a:xfrm>
            <a:off x="155576" y="1119236"/>
            <a:ext cx="7287962" cy="5409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총괄담당 </a:t>
            </a:r>
            <a:endParaRPr lang="en-US" altLang="ko-KR" dirty="0" smtClean="0"/>
          </a:p>
          <a:p>
            <a:r>
              <a:rPr lang="ko-KR" altLang="en-US" dirty="0" smtClean="0"/>
              <a:t>의의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팀원들의 </a:t>
            </a:r>
            <a:r>
              <a:rPr lang="ko-KR" altLang="en-US" dirty="0" err="1" smtClean="0"/>
              <a:t>스포</a:t>
            </a:r>
            <a:r>
              <a:rPr lang="ko-KR" altLang="en-US" dirty="0" smtClean="0"/>
              <a:t> 플레이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팀원 간 유대감 형성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스포 초보도 함께하는 팀 놀이 문화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재미있어야 한다</a:t>
            </a:r>
            <a:endParaRPr lang="en-US" altLang="ko-KR" dirty="0" smtClean="0"/>
          </a:p>
          <a:p>
            <a:r>
              <a:rPr lang="ko-KR" altLang="en-US" dirty="0" smtClean="0"/>
              <a:t>월간 상품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총 상품 </a:t>
            </a:r>
            <a:r>
              <a:rPr lang="en-US" altLang="ko-KR" dirty="0" smtClean="0"/>
              <a:t>9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r>
              <a:rPr lang="ko-KR" altLang="en-US" dirty="0" smtClean="0"/>
              <a:t>관련 이슈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경기를 할까 </a:t>
            </a:r>
            <a:r>
              <a:rPr lang="ko-KR" altLang="en-US" dirty="0" err="1" smtClean="0"/>
              <a:t>토토를</a:t>
            </a:r>
            <a:r>
              <a:rPr lang="ko-KR" altLang="en-US" dirty="0" smtClean="0"/>
              <a:t> 할까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행운상은 나의 것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15" y="1119237"/>
            <a:ext cx="6401167" cy="54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-4872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cap="none" dirty="0" smtClean="0"/>
              <a:t>기타사항 </a:t>
            </a:r>
            <a:r>
              <a:rPr lang="en-US" altLang="ko-KR" cap="none" dirty="0" smtClean="0"/>
              <a:t>– </a:t>
            </a:r>
            <a:r>
              <a:rPr lang="ko-KR" altLang="en-US" cap="none" dirty="0" smtClean="0"/>
              <a:t>일정게시판</a:t>
            </a:r>
            <a:endParaRPr lang="ko-KR" altLang="en-US" cap="none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s://files.slack.com/files-tmb/T0FT2HPGS-F0L90RGLV-a33ae98ca2/slack_for_ios_upload_7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내용 개체 틀 1"/>
          <p:cNvSpPr txBox="1">
            <a:spLocks/>
          </p:cNvSpPr>
          <p:nvPr/>
        </p:nvSpPr>
        <p:spPr>
          <a:xfrm>
            <a:off x="121024" y="1078896"/>
            <a:ext cx="6311899" cy="5567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일정 게시판 개편 중</a:t>
            </a:r>
            <a:endParaRPr lang="en-US" altLang="ko-KR" dirty="0" smtClean="0"/>
          </a:p>
          <a:p>
            <a:r>
              <a:rPr lang="ko-KR" altLang="en-US" dirty="0" smtClean="0"/>
              <a:t>총괄 </a:t>
            </a:r>
            <a:r>
              <a:rPr lang="ko-KR" altLang="en-US" dirty="0" smtClean="0"/>
              <a:t>담당</a:t>
            </a:r>
            <a:endParaRPr lang="en-US" altLang="ko-KR" dirty="0" smtClean="0"/>
          </a:p>
          <a:p>
            <a:r>
              <a:rPr lang="ko-KR" altLang="en-US" dirty="0" smtClean="0"/>
              <a:t>오프라인 게시판으로 활용</a:t>
            </a:r>
            <a:endParaRPr lang="en-US" altLang="ko-KR" dirty="0" smtClean="0"/>
          </a:p>
          <a:p>
            <a:r>
              <a:rPr lang="ko-KR" altLang="en-US" dirty="0" smtClean="0"/>
              <a:t>가능성을 타진 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 쓰면 재미있을 것 같은데</a:t>
            </a:r>
            <a:r>
              <a:rPr lang="en-US" altLang="ko-KR" dirty="0" smtClean="0"/>
              <a:t>..</a:t>
            </a:r>
          </a:p>
          <a:p>
            <a:pPr marL="457200" lvl="1" indent="0">
              <a:buNone/>
            </a:pP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05" y="1681276"/>
            <a:ext cx="7755646" cy="43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cap="none" dirty="0" smtClean="0"/>
              <a:t>기타사항 </a:t>
            </a:r>
            <a:r>
              <a:rPr lang="en-US" altLang="ko-KR" cap="none" dirty="0" smtClean="0"/>
              <a:t>– </a:t>
            </a:r>
            <a:r>
              <a:rPr lang="ko-KR" altLang="en-US" cap="none" dirty="0" smtClean="0"/>
              <a:t>민생 방안</a:t>
            </a:r>
            <a:endParaRPr lang="ko-KR" altLang="en-US" cap="none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s://files.slack.com/files-tmb/T0FT2HPGS-F0L90RGLV-a33ae98ca2/slack_for_ios_upload_7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내용 개체 틀 1"/>
          <p:cNvSpPr txBox="1">
            <a:spLocks/>
          </p:cNvSpPr>
          <p:nvPr/>
        </p:nvSpPr>
        <p:spPr>
          <a:xfrm>
            <a:off x="155575" y="1119236"/>
            <a:ext cx="11322551" cy="5522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우리에게 필요한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장비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소프트웨어 관리자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굴러다니는 장비들 현황파악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자원배분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SSD </a:t>
            </a:r>
            <a:r>
              <a:rPr lang="ko-KR" altLang="en-US" dirty="0" smtClean="0"/>
              <a:t>가 없어요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VS </a:t>
            </a:r>
            <a:r>
              <a:rPr lang="ko-KR" altLang="en-US" dirty="0" err="1" smtClean="0"/>
              <a:t>뭘로</a:t>
            </a:r>
            <a:r>
              <a:rPr lang="ko-KR" altLang="en-US" dirty="0" smtClean="0"/>
              <a:t> 깔아야 되나요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dirty="0" smtClean="0"/>
              <a:t>MAX </a:t>
            </a:r>
            <a:r>
              <a:rPr lang="ko-KR" altLang="en-US" dirty="0" smtClean="0"/>
              <a:t>깔아도 되나요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/>
              <a:t>커피머신</a:t>
            </a:r>
            <a:r>
              <a:rPr lang="ko-KR" altLang="en-US" dirty="0" smtClean="0"/>
              <a:t> 담당자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</a:t>
            </a:r>
            <a:endParaRPr lang="en-US" altLang="ko-KR" dirty="0" smtClean="0"/>
          </a:p>
          <a:p>
            <a:r>
              <a:rPr lang="ko-KR" altLang="en-US" dirty="0" smtClean="0"/>
              <a:t>점심 시간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분전 출발 괜찮아요</a:t>
            </a:r>
            <a:endParaRPr lang="en-US" altLang="ko-KR" dirty="0" smtClean="0"/>
          </a:p>
          <a:p>
            <a:r>
              <a:rPr lang="ko-KR" altLang="en-US" dirty="0" smtClean="0"/>
              <a:t>근태 처리는 </a:t>
            </a:r>
            <a:r>
              <a:rPr lang="ko-KR" altLang="en-US" dirty="0" err="1" smtClean="0"/>
              <a:t>파트장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부터</a:t>
            </a:r>
            <a:endParaRPr lang="en-US" altLang="ko-KR" dirty="0" smtClean="0"/>
          </a:p>
          <a:p>
            <a:r>
              <a:rPr lang="ko-KR" altLang="en-US" dirty="0" smtClean="0"/>
              <a:t>회식은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중 검토</a:t>
            </a:r>
            <a:endParaRPr lang="en-US" altLang="ko-KR" dirty="0" smtClean="0"/>
          </a:p>
          <a:p>
            <a:r>
              <a:rPr lang="ko-KR" altLang="en-US" dirty="0" err="1" smtClean="0"/>
              <a:t>워크샵은</a:t>
            </a:r>
            <a:r>
              <a:rPr lang="ko-KR" altLang="en-US" dirty="0" smtClean="0"/>
              <a:t> 계획 없어요</a:t>
            </a:r>
            <a:endParaRPr lang="en-US" altLang="ko-KR" dirty="0" smtClean="0"/>
          </a:p>
          <a:p>
            <a:r>
              <a:rPr lang="ko-KR" altLang="en-US" dirty="0" smtClean="0"/>
              <a:t>면담은 경우에 따라</a:t>
            </a:r>
            <a:endParaRPr lang="en-US" altLang="ko-KR" dirty="0" smtClean="0"/>
          </a:p>
          <a:p>
            <a:r>
              <a:rPr lang="ko-KR" altLang="en-US" dirty="0" smtClean="0"/>
              <a:t>민원처리 현황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출입문이 고장 났어요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남자 화장실 비데 안 되요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675" y="1102659"/>
            <a:ext cx="4595741" cy="54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958899"/>
            <a:ext cx="11726436" cy="572610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드래곤플라이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캐쉬카우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매출 유지가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야근 성적 부족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시즌</a:t>
            </a:r>
            <a:r>
              <a:rPr lang="en-US" altLang="ko-KR" dirty="0"/>
              <a:t> </a:t>
            </a:r>
            <a:r>
              <a:rPr lang="ko-KR" altLang="en-US" dirty="0" smtClean="0"/>
              <a:t>이슈는 뭘 할 거니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 팔리는 무기를 팔아봐</a:t>
            </a:r>
            <a:endParaRPr lang="en-US" altLang="ko-KR" dirty="0" smtClean="0"/>
          </a:p>
          <a:p>
            <a:r>
              <a:rPr lang="ko-KR" altLang="en-US" dirty="0" err="1" smtClean="0"/>
              <a:t>모바일이</a:t>
            </a:r>
            <a:r>
              <a:rPr lang="ko-KR" altLang="en-US" dirty="0" smtClean="0"/>
              <a:t> 대세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모바일</a:t>
            </a:r>
            <a:r>
              <a:rPr lang="ko-KR" altLang="en-US" dirty="0" smtClean="0"/>
              <a:t> 팀을 꾸려봐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SF</a:t>
            </a:r>
            <a:r>
              <a:rPr lang="ko-KR" altLang="en-US" dirty="0" smtClean="0"/>
              <a:t>는 잘 되겠지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성과급 </a:t>
            </a:r>
            <a:r>
              <a:rPr lang="en-US" altLang="ko-KR" dirty="0" smtClean="0"/>
              <a:t>(</a:t>
            </a:r>
            <a:r>
              <a:rPr lang="ko-KR" altLang="en-US" dirty="0" smtClean="0"/>
              <a:t>디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버프</a:t>
            </a:r>
            <a:endParaRPr lang="en-US" altLang="ko-KR" dirty="0" smtClean="0"/>
          </a:p>
          <a:p>
            <a:r>
              <a:rPr lang="en-US" altLang="ko-KR" dirty="0" smtClean="0"/>
              <a:t>VR</a:t>
            </a:r>
            <a:r>
              <a:rPr lang="ko-KR" altLang="en-US" dirty="0" smtClean="0"/>
              <a:t>의 시대가 올 꺼야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스포를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언리얼로</a:t>
            </a:r>
            <a:r>
              <a:rPr lang="ko-KR" altLang="en-US" dirty="0" smtClean="0"/>
              <a:t> 만들어봐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SF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SF2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SSL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오늘부터 </a:t>
            </a:r>
            <a:r>
              <a:rPr lang="en-US" altLang="ko-KR" dirty="0" smtClean="0"/>
              <a:t>7</a:t>
            </a:r>
            <a:r>
              <a:rPr lang="ko-KR" altLang="en-US" dirty="0" smtClean="0"/>
              <a:t>층으로 가게나</a:t>
            </a:r>
            <a:endParaRPr lang="en-US" altLang="ko-KR" dirty="0" smtClean="0"/>
          </a:p>
          <a:p>
            <a:r>
              <a:rPr lang="en-US" altLang="ko-KR" dirty="0" smtClean="0"/>
              <a:t>SFID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  </a:t>
            </a:r>
            <a:r>
              <a:rPr lang="ko-KR" altLang="en-US" dirty="0" smtClean="0"/>
              <a:t>종료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내가 많이 참았잖니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원하는 팀으로 가렴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얘들은 </a:t>
            </a:r>
            <a:r>
              <a:rPr lang="ko-KR" altLang="en-US" dirty="0" err="1" smtClean="0"/>
              <a:t>뭥미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오늘부터 </a:t>
            </a:r>
            <a:r>
              <a:rPr lang="en-US" altLang="ko-KR" dirty="0" smtClean="0"/>
              <a:t>7</a:t>
            </a:r>
            <a:r>
              <a:rPr lang="ko-KR" altLang="en-US" dirty="0" smtClean="0"/>
              <a:t>층으로 가게나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524" y="3435259"/>
            <a:ext cx="5565902" cy="32497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172" y="958898"/>
            <a:ext cx="5017287" cy="3257895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AutoNum type="romanUcPeriod"/>
            </a:pPr>
            <a:r>
              <a:rPr lang="ko-KR" altLang="en-US" dirty="0" smtClean="0"/>
              <a:t>팀 현황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약력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776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cap="none" dirty="0" smtClean="0"/>
              <a:t>기타사항 </a:t>
            </a:r>
            <a:r>
              <a:rPr lang="en-US" altLang="ko-KR" cap="none" dirty="0" smtClean="0"/>
              <a:t>– Q&amp;A.</a:t>
            </a:r>
            <a:endParaRPr lang="ko-KR" altLang="en-US" cap="none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s://files.slack.com/files-tmb/T0FT2HPGS-F0L90RGLV-a33ae98ca2/slack_for_ios_upload_72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내용 개체 틀 1"/>
          <p:cNvSpPr txBox="1">
            <a:spLocks/>
          </p:cNvSpPr>
          <p:nvPr/>
        </p:nvSpPr>
        <p:spPr>
          <a:xfrm>
            <a:off x="155575" y="1119236"/>
            <a:ext cx="11322551" cy="5522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1024" y="1111130"/>
            <a:ext cx="1177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듣느라 고생 많으셨습니다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무엇이든 물어보세요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잠시 후 </a:t>
            </a:r>
            <a:r>
              <a:rPr lang="ko-KR" altLang="en-US" dirty="0" err="1" smtClean="0"/>
              <a:t>스포매치</a:t>
            </a:r>
            <a:r>
              <a:rPr lang="ko-KR" altLang="en-US" dirty="0" smtClean="0"/>
              <a:t> 시상식이 거행 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121023" y="2581275"/>
            <a:ext cx="11846387" cy="4068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참고자료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팀 목표 및 운영브리핑 자료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info.dragonflygame.com/confluence/pages/viewpage.action?pageId=95355127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SF </a:t>
            </a:r>
            <a:r>
              <a:rPr lang="ko-KR" altLang="en-US" dirty="0"/>
              <a:t>운영회의 회의록</a:t>
            </a:r>
            <a:endParaRPr lang="en-US" altLang="ko-KR" dirty="0"/>
          </a:p>
          <a:p>
            <a:pPr lvl="2"/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info.dragonflygame.com/confluence/pages/viewpage.action?pageId=96763920</a:t>
            </a:r>
            <a:endParaRPr lang="en-US" altLang="ko-KR" dirty="0" smtClean="0"/>
          </a:p>
          <a:p>
            <a:pPr lvl="1"/>
            <a:r>
              <a:rPr lang="ko-KR" altLang="en-US" dirty="0" err="1"/>
              <a:t>언챠티드</a:t>
            </a:r>
            <a:r>
              <a:rPr lang="en-US" altLang="ko-KR" dirty="0"/>
              <a:t>2 </a:t>
            </a:r>
            <a:r>
              <a:rPr lang="ko-KR" altLang="en-US" dirty="0"/>
              <a:t>제작과정 포스트</a:t>
            </a:r>
            <a:r>
              <a:rPr lang="en-US" altLang="ko-KR" dirty="0"/>
              <a:t> </a:t>
            </a:r>
            <a:r>
              <a:rPr lang="ko-KR" altLang="en-US" dirty="0" err="1"/>
              <a:t>모텀</a:t>
            </a:r>
            <a:endParaRPr lang="en-US" altLang="ko-KR" dirty="0"/>
          </a:p>
          <a:p>
            <a:pPr lvl="2"/>
            <a:r>
              <a:rPr lang="en-US" altLang="ko-KR" dirty="0">
                <a:hlinkClick r:id="rId5"/>
              </a:rPr>
              <a:t>http://info.dragonflygame.com/confluence/pages/viewpage.action?pageId=94274201</a:t>
            </a:r>
            <a:endParaRPr lang="en-US" altLang="ko-KR" dirty="0"/>
          </a:p>
          <a:p>
            <a:pPr lvl="1"/>
            <a:r>
              <a:rPr lang="ko-KR" altLang="en-US" dirty="0" err="1" smtClean="0"/>
              <a:t>스포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게시판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6"/>
              </a:rPr>
              <a:t>http://</a:t>
            </a:r>
            <a:r>
              <a:rPr lang="en-US" altLang="ko-KR" dirty="0" smtClean="0">
                <a:hlinkClick r:id="rId6"/>
              </a:rPr>
              <a:t>pub.pmang.com/clan/specialforce/scu10/khh3m3bxhs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err="1" smtClean="0"/>
              <a:t>스포영상</a:t>
            </a:r>
            <a:r>
              <a:rPr lang="en-US" altLang="ko-KR" dirty="0" smtClean="0"/>
              <a:t>] – [KSF] Finale / By </a:t>
            </a:r>
            <a:r>
              <a:rPr lang="en-US" altLang="ko-KR" dirty="0" err="1" smtClean="0"/>
              <a:t>BoNJwa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7"/>
              </a:rPr>
              <a:t>https://</a:t>
            </a:r>
            <a:r>
              <a:rPr lang="en-US" altLang="ko-KR" dirty="0" smtClean="0">
                <a:hlinkClick r:id="rId7"/>
              </a:rPr>
              <a:t>www.youtube.com/watch?v=eQFFCC6Dcx8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스페셜포스</a:t>
            </a:r>
            <a:r>
              <a:rPr lang="ko-KR" altLang="en-US" dirty="0" smtClean="0"/>
              <a:t> 관련 자료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8"/>
              </a:rPr>
              <a:t>http://</a:t>
            </a:r>
            <a:r>
              <a:rPr lang="en-US" altLang="ko-KR" dirty="0" smtClean="0">
                <a:hlinkClick r:id="rId8"/>
              </a:rPr>
              <a:t>info.dragonflygame.com/confluence/pages/viewpage.action?pageId=90997189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988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958899"/>
            <a:ext cx="11710738" cy="5726106"/>
          </a:xfrm>
        </p:spPr>
        <p:txBody>
          <a:bodyPr>
            <a:normAutofit/>
          </a:bodyPr>
          <a:lstStyle/>
          <a:p>
            <a:r>
              <a:rPr lang="ko-KR" altLang="en-US" dirty="0"/>
              <a:t>우리가 잃은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pPr lvl="1"/>
            <a:r>
              <a:rPr lang="ko-KR" altLang="en-US" dirty="0"/>
              <a:t>시간과 정신의 방</a:t>
            </a:r>
            <a:endParaRPr lang="en-US" altLang="ko-KR" dirty="0"/>
          </a:p>
          <a:p>
            <a:pPr lvl="1"/>
            <a:r>
              <a:rPr lang="ko-KR" altLang="en-US" dirty="0"/>
              <a:t>깨끗한 커피</a:t>
            </a:r>
            <a:endParaRPr lang="en-US" altLang="ko-KR" dirty="0"/>
          </a:p>
          <a:p>
            <a:pPr lvl="1"/>
            <a:r>
              <a:rPr lang="ko-KR" altLang="en-US" dirty="0"/>
              <a:t>평생 직장</a:t>
            </a:r>
            <a:endParaRPr lang="en-US" altLang="ko-KR" dirty="0"/>
          </a:p>
          <a:p>
            <a:r>
              <a:rPr lang="ko-KR" altLang="en-US" dirty="0" smtClean="0"/>
              <a:t>그럼 이제 어떻게 하지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지금 또 뭘 하라 그러지는 않겠지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주류이면서 비주류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원하시면 드릴께요</a:t>
            </a:r>
            <a:endParaRPr lang="en-US" altLang="ko-KR" dirty="0" smtClean="0"/>
          </a:p>
          <a:p>
            <a:r>
              <a:rPr lang="ko-KR" altLang="en-US" dirty="0" smtClean="0"/>
              <a:t>자치구를 선포 하노라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외줄타기를 해보자</a:t>
            </a:r>
            <a:endParaRPr lang="en-US" altLang="ko-KR" dirty="0" smtClean="0"/>
          </a:p>
          <a:p>
            <a:pPr lvl="1"/>
            <a:r>
              <a:rPr lang="ko-KR" altLang="en-US" dirty="0"/>
              <a:t>혼자서도 </a:t>
            </a:r>
            <a:r>
              <a:rPr lang="ko-KR" altLang="en-US" dirty="0" smtClean="0"/>
              <a:t>잘해요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모두에게 좋은 시간으로</a:t>
            </a:r>
            <a:endParaRPr lang="en-US" altLang="ko-KR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AutoNum type="romanUcPeriod"/>
            </a:pPr>
            <a:r>
              <a:rPr lang="ko-KR" altLang="en-US" dirty="0" smtClean="0"/>
              <a:t>팀 현황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약력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17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694" y="45364"/>
            <a:ext cx="3571200" cy="20088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690" y="137706"/>
            <a:ext cx="3571200" cy="20088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90" y="1504405"/>
            <a:ext cx="3571200" cy="20088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9690" y="2966222"/>
            <a:ext cx="3571200" cy="2008800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9690" y="4660869"/>
            <a:ext cx="3571200" cy="2008800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490" y="1140747"/>
            <a:ext cx="3571200" cy="2008800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9694" y="2235314"/>
            <a:ext cx="3571200" cy="2008800"/>
          </a:xfrm>
          <a:prstGeom prst="rect">
            <a:avLst/>
          </a:prstGeom>
        </p:spPr>
      </p:pic>
      <p:sp>
        <p:nvSpPr>
          <p:cNvPr id="27" name="내용 개체 틀 2"/>
          <p:cNvSpPr>
            <a:spLocks noGrp="1"/>
          </p:cNvSpPr>
          <p:nvPr>
            <p:ph sz="half" idx="1"/>
          </p:nvPr>
        </p:nvSpPr>
        <p:spPr>
          <a:xfrm>
            <a:off x="121024" y="958899"/>
            <a:ext cx="8378666" cy="571077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스페셜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서비스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주년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2004.7.15 </a:t>
            </a:r>
            <a:r>
              <a:rPr lang="ko-KR" altLang="en-US" dirty="0" smtClean="0"/>
              <a:t>오픈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동시 접속 유저 </a:t>
            </a:r>
            <a:r>
              <a:rPr lang="en-US" altLang="ko-KR" dirty="0" smtClean="0"/>
              <a:t>130,000 (2006)</a:t>
            </a:r>
          </a:p>
          <a:p>
            <a:pPr lvl="1"/>
            <a:r>
              <a:rPr lang="en-US" altLang="ko-KR" dirty="0" smtClean="0"/>
              <a:t>79</a:t>
            </a:r>
            <a:r>
              <a:rPr lang="ko-KR" altLang="en-US" dirty="0" smtClean="0"/>
              <a:t>주간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방 점유율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</a:t>
            </a:r>
            <a:endParaRPr lang="en-US" altLang="ko-KR" dirty="0"/>
          </a:p>
          <a:p>
            <a:pPr lvl="1"/>
            <a:r>
              <a:rPr lang="ko-KR" altLang="en-US" dirty="0" smtClean="0"/>
              <a:t>한국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태국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북미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필리핀</a:t>
            </a:r>
            <a:r>
              <a:rPr lang="en-US" altLang="ko-KR" dirty="0" smtClean="0"/>
              <a:t>, …</a:t>
            </a:r>
          </a:p>
          <a:p>
            <a:r>
              <a:rPr lang="ko-KR" altLang="en-US" dirty="0" smtClean="0"/>
              <a:t>많은 사람의 애환이 담긴 게임</a:t>
            </a:r>
            <a:endParaRPr lang="en-US" altLang="ko-KR" dirty="0" smtClean="0"/>
          </a:p>
          <a:p>
            <a:pPr lvl="1"/>
            <a:r>
              <a:rPr lang="en-US" altLang="ko-KR" dirty="0" smtClean="0">
                <a:latin typeface="+mj-ea"/>
                <a:ea typeface="+mj-ea"/>
              </a:rPr>
              <a:t>8</a:t>
            </a:r>
            <a:r>
              <a:rPr lang="ko-KR" altLang="en-US" dirty="0" smtClean="0">
                <a:latin typeface="+mj-ea"/>
                <a:ea typeface="+mj-ea"/>
              </a:rPr>
              <a:t>개의 프로팀과 </a:t>
            </a:r>
            <a:r>
              <a:rPr lang="en-US" altLang="ko-KR" dirty="0" smtClean="0">
                <a:latin typeface="+mj-ea"/>
                <a:ea typeface="+mj-ea"/>
              </a:rPr>
              <a:t>5480</a:t>
            </a:r>
            <a:r>
              <a:rPr lang="ko-KR" altLang="en-US" dirty="0" smtClean="0">
                <a:latin typeface="+mj-ea"/>
                <a:ea typeface="+mj-ea"/>
              </a:rPr>
              <a:t>개의 </a:t>
            </a:r>
            <a:r>
              <a:rPr lang="ko-KR" altLang="en-US" dirty="0" err="1" smtClean="0">
                <a:latin typeface="+mj-ea"/>
                <a:ea typeface="+mj-ea"/>
              </a:rPr>
              <a:t>클랜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바나나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smtClean="0">
                <a:latin typeface="+mj-ea"/>
                <a:ea typeface="+mj-ea"/>
              </a:rPr>
              <a:t>고점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err="1" smtClean="0">
                <a:latin typeface="+mj-ea"/>
                <a:ea typeface="+mj-ea"/>
              </a:rPr>
              <a:t>유스</a:t>
            </a:r>
            <a:r>
              <a:rPr lang="en-US" altLang="ko-KR" dirty="0" smtClean="0">
                <a:latin typeface="+mj-ea"/>
                <a:ea typeface="+mj-ea"/>
              </a:rPr>
              <a:t>, </a:t>
            </a:r>
            <a:r>
              <a:rPr lang="ko-KR" altLang="en-US" dirty="0" err="1" smtClean="0">
                <a:latin typeface="+mj-ea"/>
                <a:ea typeface="+mj-ea"/>
              </a:rPr>
              <a:t>각술과</a:t>
            </a:r>
            <a:r>
              <a:rPr lang="ko-KR" altLang="en-US" dirty="0" smtClean="0">
                <a:latin typeface="+mj-ea"/>
                <a:ea typeface="+mj-ea"/>
              </a:rPr>
              <a:t> 각종 문화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수 백 개에 달하는 </a:t>
            </a:r>
            <a:r>
              <a:rPr lang="ko-KR" altLang="en-US" dirty="0" err="1" smtClean="0">
                <a:latin typeface="+mj-ea"/>
                <a:ea typeface="+mj-ea"/>
              </a:rPr>
              <a:t>스포</a:t>
            </a:r>
            <a:r>
              <a:rPr lang="ko-KR" altLang="en-US" dirty="0" smtClean="0">
                <a:latin typeface="+mj-ea"/>
                <a:ea typeface="+mj-ea"/>
              </a:rPr>
              <a:t> 영상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클랜</a:t>
            </a:r>
            <a:r>
              <a:rPr lang="ko-KR" altLang="en-US" dirty="0" smtClean="0">
                <a:latin typeface="+mj-ea"/>
                <a:ea typeface="+mj-ea"/>
              </a:rPr>
              <a:t> 커뮤니티의 독특한 유대감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캐릭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dirty="0" err="1" smtClean="0">
                <a:latin typeface="+mj-ea"/>
                <a:ea typeface="+mj-ea"/>
              </a:rPr>
              <a:t>부주</a:t>
            </a:r>
            <a:r>
              <a:rPr lang="en-US" altLang="ko-KR" dirty="0" smtClean="0">
                <a:latin typeface="+mj-ea"/>
                <a:ea typeface="+mj-ea"/>
              </a:rPr>
              <a:t>/</a:t>
            </a:r>
            <a:r>
              <a:rPr lang="ko-KR" altLang="en-US" dirty="0" smtClean="0">
                <a:latin typeface="+mj-ea"/>
                <a:ea typeface="+mj-ea"/>
              </a:rPr>
              <a:t>쿠폰 팔아요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유저 여러분 너무나 반갑고 감사합니다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8490" y="3238355"/>
            <a:ext cx="3571200" cy="2090087"/>
          </a:xfrm>
          <a:prstGeom prst="rect">
            <a:avLst/>
          </a:prstGeom>
        </p:spPr>
      </p:pic>
      <p:pic>
        <p:nvPicPr>
          <p:cNvPr id="23" name="그림 22"/>
          <p:cNvPicPr preferRelativeResize="0"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9694" y="4660869"/>
            <a:ext cx="3571200" cy="2008800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AutoNum type="romanUcPeriod"/>
            </a:pPr>
            <a:r>
              <a:rPr lang="ko-KR" altLang="en-US" dirty="0" smtClean="0"/>
              <a:t>팀 현황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스페셜포스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1855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30" y="180279"/>
            <a:ext cx="4572000" cy="304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88" y="3080527"/>
            <a:ext cx="5405342" cy="3597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30" y="1873708"/>
            <a:ext cx="4572000" cy="304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71" y="3601039"/>
            <a:ext cx="4623352" cy="30774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8" y="4647414"/>
            <a:ext cx="3046566" cy="2031044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AutoNum type="romanUcPeriod"/>
            </a:pPr>
            <a:r>
              <a:rPr lang="ko-KR" altLang="en-US" dirty="0" smtClean="0"/>
              <a:t>팀 현황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스페셜포스</a:t>
            </a:r>
            <a:endParaRPr lang="en-US" altLang="ko-KR" dirty="0" smtClean="0"/>
          </a:p>
        </p:txBody>
      </p:sp>
      <p:sp>
        <p:nvSpPr>
          <p:cNvPr id="27" name="내용 개체 틀 2"/>
          <p:cNvSpPr>
            <a:spLocks noGrp="1"/>
          </p:cNvSpPr>
          <p:nvPr>
            <p:ph sz="half" idx="1"/>
          </p:nvPr>
        </p:nvSpPr>
        <p:spPr>
          <a:xfrm>
            <a:off x="121024" y="970247"/>
            <a:ext cx="11798260" cy="24383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우리만이라도 직시하자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언제 한번이라도 </a:t>
            </a:r>
            <a:r>
              <a:rPr lang="en-US" altLang="ko-KR" dirty="0" smtClean="0">
                <a:latin typeface="+mj-ea"/>
                <a:ea typeface="+mj-ea"/>
              </a:rPr>
              <a:t>“</a:t>
            </a:r>
            <a:r>
              <a:rPr lang="ko-KR" altLang="en-US" dirty="0" err="1" smtClean="0">
                <a:latin typeface="+mj-ea"/>
                <a:ea typeface="+mj-ea"/>
              </a:rPr>
              <a:t>스포를</a:t>
            </a:r>
            <a:r>
              <a:rPr lang="ko-KR" altLang="en-US" dirty="0" smtClean="0">
                <a:latin typeface="+mj-ea"/>
                <a:ea typeface="+mj-ea"/>
              </a:rPr>
              <a:t> 잘 만들어 보는 것</a:t>
            </a:r>
            <a:r>
              <a:rPr lang="en-US" altLang="ko-KR" dirty="0" smtClean="0">
                <a:latin typeface="+mj-ea"/>
                <a:ea typeface="+mj-ea"/>
              </a:rPr>
              <a:t>“ </a:t>
            </a:r>
            <a:r>
              <a:rPr lang="ko-KR" altLang="en-US" dirty="0" smtClean="0">
                <a:latin typeface="+mj-ea"/>
                <a:ea typeface="+mj-ea"/>
              </a:rPr>
              <a:t>이 지상 최대의 과제였던 적이 있었나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cap="none" dirty="0" smtClean="0">
                <a:latin typeface="+mj-ea"/>
                <a:ea typeface="+mj-ea"/>
              </a:rPr>
              <a:t>MAKE IT AWESOME.</a:t>
            </a:r>
          </a:p>
          <a:p>
            <a:r>
              <a:rPr lang="en-US" altLang="ko-KR" dirty="0" smtClean="0">
                <a:latin typeface="+mj-ea"/>
                <a:ea typeface="+mj-ea"/>
              </a:rPr>
              <a:t>SF</a:t>
            </a:r>
            <a:r>
              <a:rPr lang="ko-KR" altLang="en-US" dirty="0" smtClean="0">
                <a:latin typeface="+mj-ea"/>
                <a:ea typeface="+mj-ea"/>
              </a:rPr>
              <a:t>팀이니까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err="1" smtClean="0">
                <a:latin typeface="+mj-ea"/>
                <a:ea typeface="+mj-ea"/>
              </a:rPr>
              <a:t>스포를</a:t>
            </a:r>
            <a:r>
              <a:rPr lang="ko-KR" altLang="en-US" dirty="0" smtClean="0">
                <a:latin typeface="+mj-ea"/>
                <a:ea typeface="+mj-ea"/>
              </a:rPr>
              <a:t> 해보자</a:t>
            </a:r>
            <a:endParaRPr lang="en-US" altLang="ko-KR" dirty="0" smtClean="0">
              <a:latin typeface="+mj-ea"/>
              <a:ea typeface="+mj-ea"/>
            </a:endParaRPr>
          </a:p>
          <a:p>
            <a:pPr lvl="1"/>
            <a:r>
              <a:rPr lang="ko-KR" altLang="en-US" dirty="0" smtClean="0">
                <a:latin typeface="+mj-ea"/>
                <a:ea typeface="+mj-ea"/>
              </a:rPr>
              <a:t>하루 </a:t>
            </a:r>
            <a:r>
              <a:rPr lang="en-US" altLang="ko-KR" dirty="0" smtClean="0">
                <a:latin typeface="+mj-ea"/>
                <a:ea typeface="+mj-ea"/>
              </a:rPr>
              <a:t>1</a:t>
            </a:r>
            <a:r>
              <a:rPr lang="ko-KR" altLang="en-US" dirty="0" smtClean="0">
                <a:latin typeface="+mj-ea"/>
                <a:ea typeface="+mj-ea"/>
              </a:rPr>
              <a:t>시간 정도</a:t>
            </a:r>
            <a:endParaRPr lang="en-US" altLang="ko-KR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30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958898"/>
            <a:ext cx="12070976" cy="589910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팀 현황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약력 </a:t>
            </a:r>
            <a:r>
              <a:rPr lang="en-US" altLang="ko-KR" dirty="0" smtClean="0"/>
              <a:t>– </a:t>
            </a:r>
            <a:r>
              <a:rPr lang="ko-KR" altLang="en-US" dirty="0" smtClean="0">
                <a:solidFill>
                  <a:schemeClr val="accent1"/>
                </a:solidFill>
              </a:rPr>
              <a:t>자치구를 만들자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lvl="1"/>
            <a:r>
              <a:rPr lang="ko-KR" altLang="en-US" dirty="0" err="1" smtClean="0"/>
              <a:t>스페셜포스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>
                <a:solidFill>
                  <a:schemeClr val="accent1"/>
                </a:solidFill>
              </a:rPr>
              <a:t>스포를</a:t>
            </a:r>
            <a:r>
              <a:rPr lang="ko-KR" altLang="en-US" dirty="0" smtClean="0">
                <a:solidFill>
                  <a:schemeClr val="accent1"/>
                </a:solidFill>
              </a:rPr>
              <a:t> 잘 만드는 것이 우리의 목표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>
                <a:solidFill>
                  <a:schemeClr val="accent1"/>
                </a:solidFill>
              </a:rPr>
              <a:t>팀 목표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인사평가 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매출목표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개발목표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운영목표</a:t>
            </a:r>
            <a:endParaRPr lang="en-US" altLang="ko-KR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dirty="0" smtClean="0"/>
              <a:t>업무 평가 방침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서비스 전략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조직체계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직무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조직도</a:t>
            </a:r>
            <a:endParaRPr lang="en-US" altLang="ko-KR" b="1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운영 프로세스</a:t>
            </a:r>
            <a:endParaRPr lang="en-US" altLang="ko-KR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운영회의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기획심사제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 smtClean="0"/>
              <a:t>SDC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 smtClean="0"/>
              <a:t>스케줄 회의</a:t>
            </a:r>
            <a:endParaRPr lang="en-US" altLang="ko-K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dirty="0"/>
              <a:t>주간보고</a:t>
            </a:r>
            <a:r>
              <a:rPr lang="en-US" altLang="ko-KR" dirty="0"/>
              <a:t>/</a:t>
            </a:r>
            <a:r>
              <a:rPr lang="ko-KR" altLang="en-US" dirty="0"/>
              <a:t>팀장 </a:t>
            </a:r>
            <a:r>
              <a:rPr lang="ko-KR" altLang="en-US" dirty="0" smtClean="0"/>
              <a:t>브리핑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b="1" dirty="0" smtClean="0"/>
              <a:t>기타사항</a:t>
            </a:r>
            <a:endParaRPr lang="en-US" altLang="ko-KR" b="1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4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1102659"/>
            <a:ext cx="11589714" cy="3806463"/>
          </a:xfrm>
        </p:spPr>
        <p:txBody>
          <a:bodyPr/>
          <a:lstStyle/>
          <a:p>
            <a:r>
              <a:rPr lang="ko-KR" altLang="en-US" dirty="0" smtClean="0"/>
              <a:t>대한민국 대표 </a:t>
            </a:r>
            <a:r>
              <a:rPr lang="en-US" altLang="ko-KR" dirty="0" smtClean="0"/>
              <a:t>FPS</a:t>
            </a:r>
            <a:r>
              <a:rPr lang="ko-KR" altLang="en-US" dirty="0" smtClean="0"/>
              <a:t>로서의 브랜드 가치를 확립하고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회사의 주력 </a:t>
            </a:r>
            <a:r>
              <a:rPr lang="ko-KR" altLang="en-US" dirty="0" err="1" smtClean="0"/>
              <a:t>캐시카우로서의</a:t>
            </a:r>
            <a:r>
              <a:rPr lang="ko-KR" altLang="en-US" dirty="0" smtClean="0"/>
              <a:t> 역할을 다한다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매출목표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개발목표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서비스 안정화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신규 </a:t>
            </a:r>
            <a:r>
              <a:rPr lang="ko-KR" altLang="en-US" dirty="0" err="1" smtClean="0"/>
              <a:t>컨텐츠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매출 </a:t>
            </a:r>
            <a:r>
              <a:rPr lang="ko-KR" altLang="en-US" dirty="0" err="1" smtClean="0"/>
              <a:t>컨텐츠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운영목표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팀 목표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1024" y="1102659"/>
            <a:ext cx="11873752" cy="5607060"/>
          </a:xfrm>
        </p:spPr>
        <p:txBody>
          <a:bodyPr>
            <a:normAutofit/>
          </a:bodyPr>
          <a:lstStyle/>
          <a:p>
            <a:r>
              <a:rPr lang="ko-KR" altLang="en-US" dirty="0"/>
              <a:t>한 해 한 해 서비스를 지속하는 것 자체가 </a:t>
            </a:r>
            <a:r>
              <a:rPr lang="ko-KR" altLang="en-US" dirty="0" smtClean="0"/>
              <a:t>역사이고 이정표가 된다는 </a:t>
            </a:r>
            <a:r>
              <a:rPr lang="ko-KR" altLang="en-US" dirty="0" err="1" smtClean="0"/>
              <a:t>어쩌구저쩌구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dirty="0" smtClean="0"/>
              <a:t>서비스 안정화</a:t>
            </a:r>
            <a:r>
              <a:rPr lang="ko-KR" altLang="en-US" dirty="0" smtClean="0">
                <a:solidFill>
                  <a:srgbClr val="FFC000"/>
                </a:solidFill>
              </a:rPr>
              <a:t> </a:t>
            </a:r>
            <a:r>
              <a:rPr lang="en-US" altLang="ko-KR" dirty="0" smtClean="0">
                <a:solidFill>
                  <a:srgbClr val="FFC000"/>
                </a:solidFill>
              </a:rPr>
              <a:t>= </a:t>
            </a:r>
            <a:r>
              <a:rPr lang="ko-KR" altLang="en-US" dirty="0" smtClean="0">
                <a:solidFill>
                  <a:srgbClr val="FFC000"/>
                </a:solidFill>
              </a:rPr>
              <a:t>안정화에 주력</a:t>
            </a:r>
            <a:r>
              <a:rPr lang="en-US" altLang="ko-KR" dirty="0" smtClean="0">
                <a:solidFill>
                  <a:srgbClr val="FFC000"/>
                </a:solidFill>
              </a:rPr>
              <a:t>, </a:t>
            </a:r>
            <a:r>
              <a:rPr lang="ko-KR" altLang="en-US" dirty="0" smtClean="0">
                <a:solidFill>
                  <a:srgbClr val="FFC000"/>
                </a:solidFill>
              </a:rPr>
              <a:t>핵</a:t>
            </a:r>
            <a:r>
              <a:rPr lang="en-US" altLang="ko-KR" dirty="0" smtClean="0">
                <a:solidFill>
                  <a:srgbClr val="FFC000"/>
                </a:solidFill>
              </a:rPr>
              <a:t>/</a:t>
            </a:r>
            <a:r>
              <a:rPr lang="ko-KR" altLang="en-US" dirty="0" err="1" smtClean="0">
                <a:solidFill>
                  <a:srgbClr val="FFC000"/>
                </a:solidFill>
              </a:rPr>
              <a:t>어뷰징</a:t>
            </a:r>
            <a:r>
              <a:rPr lang="ko-KR" altLang="en-US" dirty="0" smtClean="0">
                <a:solidFill>
                  <a:srgbClr val="FFC000"/>
                </a:solidFill>
              </a:rPr>
              <a:t> 관리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pPr lvl="2"/>
            <a:r>
              <a:rPr lang="ko-KR" altLang="en-US" strike="sngStrike" dirty="0" smtClean="0"/>
              <a:t>한국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대만</a:t>
            </a:r>
            <a:r>
              <a:rPr lang="en-US" altLang="ko-KR" strike="sngStrike" dirty="0"/>
              <a:t>, </a:t>
            </a:r>
            <a:r>
              <a:rPr lang="ko-KR" altLang="en-US" strike="sngStrike" dirty="0"/>
              <a:t>태국의 안정적인 서비스 </a:t>
            </a:r>
            <a:r>
              <a:rPr lang="ko-KR" altLang="en-US" strike="sngStrike" dirty="0" smtClean="0"/>
              <a:t>유지</a:t>
            </a:r>
            <a:endParaRPr lang="en-US" altLang="ko-KR" strike="sngStrike" dirty="0"/>
          </a:p>
          <a:p>
            <a:pPr lvl="3"/>
            <a:r>
              <a:rPr lang="ko-KR" altLang="en-US" strike="sngStrike" dirty="0" smtClean="0"/>
              <a:t>서비스 </a:t>
            </a:r>
            <a:r>
              <a:rPr lang="ko-KR" altLang="en-US" strike="sngStrike" dirty="0"/>
              <a:t>운영에 대한 이슈 협의 및 </a:t>
            </a:r>
            <a:r>
              <a:rPr lang="ko-KR" altLang="en-US" strike="sngStrike" dirty="0" smtClean="0"/>
              <a:t>지원</a:t>
            </a:r>
            <a:endParaRPr lang="en-US" altLang="ko-KR" strike="sngStrike" dirty="0"/>
          </a:p>
          <a:p>
            <a:pPr lvl="3"/>
            <a:r>
              <a:rPr lang="ko-KR" altLang="en-US" strike="sngStrike" dirty="0" smtClean="0"/>
              <a:t>일정과 </a:t>
            </a:r>
            <a:r>
              <a:rPr lang="ko-KR" altLang="en-US" strike="sngStrike" dirty="0"/>
              <a:t>품질을 준수한 업데이트 패치 </a:t>
            </a:r>
            <a:r>
              <a:rPr lang="ko-KR" altLang="en-US" strike="sngStrike" dirty="0" smtClean="0"/>
              <a:t>적용</a:t>
            </a:r>
            <a:endParaRPr lang="en-US" altLang="ko-KR" strike="sngStrike" dirty="0"/>
          </a:p>
          <a:p>
            <a:pPr lvl="3"/>
            <a:r>
              <a:rPr lang="ko-KR" altLang="en-US" strike="sngStrike" dirty="0" smtClean="0"/>
              <a:t>장애 </a:t>
            </a:r>
            <a:r>
              <a:rPr lang="ko-KR" altLang="en-US" strike="sngStrike" dirty="0"/>
              <a:t>발생 시 긴급 복구 및 원인 규명</a:t>
            </a:r>
          </a:p>
          <a:p>
            <a:pPr lvl="2"/>
            <a:r>
              <a:rPr lang="ko-KR" altLang="en-US" strike="sngStrike" dirty="0"/>
              <a:t>핵</a:t>
            </a:r>
            <a:r>
              <a:rPr lang="en-US" altLang="ko-KR" strike="sngStrike" dirty="0"/>
              <a:t>/</a:t>
            </a:r>
            <a:r>
              <a:rPr lang="ko-KR" altLang="en-US" strike="sngStrike" dirty="0" err="1"/>
              <a:t>어뷰징</a:t>
            </a:r>
            <a:r>
              <a:rPr lang="ko-KR" altLang="en-US" strike="sngStrike" dirty="0"/>
              <a:t> 감소를 위한 지속적인 대응 </a:t>
            </a:r>
            <a:r>
              <a:rPr lang="ko-KR" altLang="en-US" strike="sngStrike" dirty="0" smtClean="0"/>
              <a:t>관리</a:t>
            </a:r>
            <a:endParaRPr lang="en-US" altLang="ko-KR" strike="sngStrike" dirty="0" smtClean="0"/>
          </a:p>
          <a:p>
            <a:pPr lvl="1"/>
            <a:r>
              <a:rPr lang="ko-KR" altLang="en-US" dirty="0" smtClean="0"/>
              <a:t>신규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C000"/>
                </a:solidFill>
              </a:rPr>
              <a:t>= </a:t>
            </a:r>
            <a:r>
              <a:rPr lang="ko-KR" altLang="en-US" dirty="0" smtClean="0">
                <a:solidFill>
                  <a:srgbClr val="FFC000"/>
                </a:solidFill>
              </a:rPr>
              <a:t>아직 미정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pPr lvl="2"/>
            <a:r>
              <a:rPr lang="ko-KR" altLang="en-US" strike="sngStrike" dirty="0" smtClean="0"/>
              <a:t>인 게임 </a:t>
            </a:r>
            <a:r>
              <a:rPr lang="ko-KR" altLang="en-US" strike="sngStrike" dirty="0" err="1" smtClean="0"/>
              <a:t>클랜</a:t>
            </a:r>
            <a:r>
              <a:rPr lang="ko-KR" altLang="en-US" strike="sngStrike" dirty="0" smtClean="0"/>
              <a:t>  </a:t>
            </a:r>
            <a:r>
              <a:rPr lang="en-US" altLang="ko-KR" strike="sngStrike" dirty="0" smtClean="0"/>
              <a:t>/ UI </a:t>
            </a:r>
            <a:r>
              <a:rPr lang="ko-KR" altLang="en-US" strike="sngStrike" dirty="0" err="1" smtClean="0"/>
              <a:t>리뉴얼</a:t>
            </a:r>
            <a:r>
              <a:rPr lang="ko-KR" altLang="en-US" strike="sngStrike" dirty="0" smtClean="0"/>
              <a:t> </a:t>
            </a:r>
            <a:r>
              <a:rPr lang="en-US" altLang="ko-KR" strike="sngStrike" dirty="0" smtClean="0"/>
              <a:t>/ </a:t>
            </a:r>
            <a:r>
              <a:rPr lang="ko-KR" altLang="en-US" strike="sngStrike" dirty="0" smtClean="0"/>
              <a:t>신규모드 </a:t>
            </a:r>
            <a:r>
              <a:rPr lang="en-US" altLang="ko-KR" strike="sngStrike" dirty="0" smtClean="0"/>
              <a:t>/ </a:t>
            </a:r>
            <a:r>
              <a:rPr lang="ko-KR" altLang="en-US" strike="sngStrike" dirty="0" err="1" smtClean="0"/>
              <a:t>리코일</a:t>
            </a:r>
            <a:r>
              <a:rPr lang="ko-KR" altLang="en-US" strike="sngStrike" dirty="0" smtClean="0"/>
              <a:t> 박스 </a:t>
            </a:r>
            <a:r>
              <a:rPr lang="en-US" altLang="ko-KR" strike="sngStrike" dirty="0" smtClean="0"/>
              <a:t>/ </a:t>
            </a:r>
            <a:r>
              <a:rPr lang="ko-KR" altLang="en-US" strike="sngStrike" dirty="0" smtClean="0"/>
              <a:t>변신캐릭터 </a:t>
            </a:r>
            <a:r>
              <a:rPr lang="ko-KR" altLang="en-US" strike="sngStrike" dirty="0" err="1" smtClean="0"/>
              <a:t>능력치</a:t>
            </a:r>
            <a:r>
              <a:rPr lang="ko-KR" altLang="en-US" strike="sngStrike" dirty="0" smtClean="0"/>
              <a:t> </a:t>
            </a:r>
            <a:r>
              <a:rPr lang="en-US" altLang="ko-KR" strike="sngStrike" dirty="0" smtClean="0"/>
              <a:t>/ </a:t>
            </a:r>
            <a:r>
              <a:rPr lang="ko-KR" altLang="en-US" strike="sngStrike" dirty="0" err="1" smtClean="0"/>
              <a:t>맵</a:t>
            </a:r>
            <a:r>
              <a:rPr lang="en-US" altLang="ko-KR" strike="sngStrike" dirty="0"/>
              <a:t>,</a:t>
            </a:r>
            <a:r>
              <a:rPr lang="ko-KR" altLang="en-US" strike="sngStrike" dirty="0"/>
              <a:t>모드 간소화 </a:t>
            </a:r>
            <a:r>
              <a:rPr lang="en-US" altLang="ko-KR" strike="sngStrike" dirty="0"/>
              <a:t>/ </a:t>
            </a:r>
            <a:r>
              <a:rPr lang="ko-KR" altLang="en-US" strike="sngStrike" dirty="0"/>
              <a:t>애니메이션 통합 개선</a:t>
            </a:r>
            <a:endParaRPr lang="en-US" altLang="ko-KR" strike="sngStrike" dirty="0" smtClean="0"/>
          </a:p>
          <a:p>
            <a:pPr lvl="1"/>
            <a:r>
              <a:rPr lang="ko-KR" altLang="en-US" dirty="0" smtClean="0"/>
              <a:t>매출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FC000"/>
                </a:solidFill>
              </a:rPr>
              <a:t>= </a:t>
            </a:r>
            <a:r>
              <a:rPr lang="ko-KR" altLang="en-US" dirty="0" smtClean="0">
                <a:solidFill>
                  <a:srgbClr val="FFC000"/>
                </a:solidFill>
              </a:rPr>
              <a:t>서비스 유지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pPr lvl="2"/>
            <a:r>
              <a:rPr lang="ko-KR" altLang="en-US" strike="sngStrike" dirty="0" smtClean="0"/>
              <a:t>현지화 </a:t>
            </a:r>
            <a:r>
              <a:rPr lang="ko-KR" altLang="en-US" strike="sngStrike" dirty="0"/>
              <a:t>총기 </a:t>
            </a:r>
            <a:r>
              <a:rPr lang="en-US" altLang="ko-KR" strike="sngStrike" dirty="0"/>
              <a:t>40</a:t>
            </a:r>
            <a:r>
              <a:rPr lang="ko-KR" altLang="en-US" strike="sngStrike" dirty="0"/>
              <a:t>종 이상 제작</a:t>
            </a:r>
          </a:p>
          <a:p>
            <a:pPr lvl="2"/>
            <a:r>
              <a:rPr lang="ko-KR" altLang="en-US" strike="sngStrike" dirty="0"/>
              <a:t>현지화 변신 캐릭터 제작</a:t>
            </a:r>
          </a:p>
          <a:p>
            <a:pPr lvl="2"/>
            <a:r>
              <a:rPr lang="ko-KR" altLang="en-US" strike="sngStrike" dirty="0" smtClean="0"/>
              <a:t>시즌 이슈 별 장비 제작</a:t>
            </a:r>
            <a:endParaRPr lang="ko-KR" altLang="en-US" strike="sngStrike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0"/>
            <a:ext cx="9170894" cy="110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팀 목표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개발목표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21024" y="958899"/>
            <a:ext cx="5307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5509</TotalTime>
  <Words>2787</Words>
  <Application>Microsoft Office PowerPoint</Application>
  <PresentationFormat>사용자 지정</PresentationFormat>
  <Paragraphs>588</Paragraphs>
  <Slides>30</Slides>
  <Notes>30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그물</vt:lpstr>
      <vt:lpstr>2016 sf TEAM 운영방안 – 2.E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sf TEAM 운영방안</dc:title>
  <dc:creator>문상혁</dc:creator>
  <cp:lastModifiedBy>danjidanbi</cp:lastModifiedBy>
  <cp:revision>234</cp:revision>
  <dcterms:created xsi:type="dcterms:W3CDTF">2016-02-03T12:36:05Z</dcterms:created>
  <dcterms:modified xsi:type="dcterms:W3CDTF">2017-11-22T05:20:22Z</dcterms:modified>
</cp:coreProperties>
</file>